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62" r:id="rId2"/>
    <p:sldId id="257" r:id="rId3"/>
    <p:sldId id="287" r:id="rId4"/>
    <p:sldId id="279" r:id="rId5"/>
    <p:sldId id="280" r:id="rId6"/>
    <p:sldId id="286" r:id="rId7"/>
    <p:sldId id="278" r:id="rId8"/>
    <p:sldId id="284" r:id="rId9"/>
    <p:sldId id="281" r:id="rId10"/>
    <p:sldId id="285" r:id="rId11"/>
    <p:sldId id="293" r:id="rId12"/>
    <p:sldId id="288" r:id="rId13"/>
    <p:sldId id="290" r:id="rId14"/>
    <p:sldId id="291" r:id="rId15"/>
    <p:sldId id="294" r:id="rId16"/>
    <p:sldId id="292" r:id="rId17"/>
    <p:sldId id="295" r:id="rId18"/>
    <p:sldId id="296" r:id="rId19"/>
    <p:sldId id="297" r:id="rId20"/>
    <p:sldId id="298" r:id="rId21"/>
    <p:sldId id="299" r:id="rId22"/>
    <p:sldId id="300" r:id="rId23"/>
    <p:sldId id="307" r:id="rId24"/>
    <p:sldId id="305" r:id="rId25"/>
    <p:sldId id="301" r:id="rId26"/>
    <p:sldId id="303" r:id="rId27"/>
    <p:sldId id="304" r:id="rId28"/>
    <p:sldId id="30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2" autoAdjust="0"/>
    <p:restoredTop sz="94706" autoAdjust="0"/>
  </p:normalViewPr>
  <p:slideViewPr>
    <p:cSldViewPr snapToGrid="0">
      <p:cViewPr varScale="1">
        <p:scale>
          <a:sx n="73" d="100"/>
          <a:sy n="73" d="100"/>
        </p:scale>
        <p:origin x="534" y="72"/>
      </p:cViewPr>
      <p:guideLst>
        <p:guide pos="3840"/>
        <p:guide orient="horz" pos="2160"/>
      </p:guideLst>
    </p:cSldViewPr>
  </p:slideViewPr>
  <p:notesTextViewPr>
    <p:cViewPr>
      <p:scale>
        <a:sx n="1" d="1"/>
        <a:sy n="1" d="1"/>
      </p:scale>
      <p:origin x="0" y="0"/>
    </p:cViewPr>
  </p:notesTextViewPr>
  <p:notesViewPr>
    <p:cSldViewPr snapToGrid="0" showGuide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9BCE0C-CD74-4A59-802C-6D2F8C15331A}" type="datetimeFigureOut">
              <a:rPr lang="en-US" smtClean="0"/>
              <a:t>19/5/2019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98501B-77B5-4365-9881-C6E19A3C1E42}" type="slidenum">
              <a:rPr lang="en-US" smtClean="0"/>
              <a:t>‹#›</a:t>
            </a:fld>
            <a:endParaRPr lang="en-US"/>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440" units="cm"/>
          <inkml:channel name="Y" type="integer" max="900" units="cm"/>
          <inkml:channel name="T" type="integer" max="2.14748E9" units="dev"/>
        </inkml:traceFormat>
        <inkml:channelProperties>
          <inkml:channelProperty channel="X" name="resolution" value="54.75285" units="1/cm"/>
          <inkml:channelProperty channel="Y" name="resolution" value="54.87805" units="1/cm"/>
          <inkml:channelProperty channel="T" name="resolution" value="1" units="1/dev"/>
        </inkml:channelProperties>
      </inkml:inkSource>
      <inkml:timestamp xml:id="ts0" timeString="2019-05-09T09:18:43.738"/>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31 0,'0'-31'265,"94"31"-249,31 0-16,-31 0 16,0 0-16,0 0 31,-31 0-31,-32 0 109,63 0-109,1 0 16,-1 0-16,-32 0 16,-30 0-16,-1 0 0,0 0 93,63 0-77,1 0-16,-33 0 16,1 0-16,0 0 15,-32 0 1,0 0-1,1 0 1,-1 0-16,1 0 16,30 0-16,1 0 15,-32 0-15,63 0 16,-62 0-16,30 0 0,-30 0 16,-1 0-16,1 0 31,-1 0-16,0 0 17,95 0-17,-1 0-15,-31 0 16,0 0-16,0 0 16,-31 0 952</inkml:trace>
</inkml:ink>
</file>

<file path=ppt/ink/ink2.xml><?xml version="1.0" encoding="utf-8"?>
<inkml:ink xmlns:inkml="http://www.w3.org/2003/InkML">
  <inkml:definitions>
    <inkml:context xml:id="ctx0">
      <inkml:inkSource xml:id="inkSrc0">
        <inkml:traceFormat>
          <inkml:channel name="X" type="integer" max="1440" units="cm"/>
          <inkml:channel name="Y" type="integer" max="900" units="cm"/>
          <inkml:channel name="T" type="integer" max="2.14748E9" units="dev"/>
        </inkml:traceFormat>
        <inkml:channelProperties>
          <inkml:channelProperty channel="X" name="resolution" value="54.75285" units="1/cm"/>
          <inkml:channelProperty channel="Y" name="resolution" value="54.87805" units="1/cm"/>
          <inkml:channelProperty channel="T" name="resolution" value="1" units="1/dev"/>
        </inkml:channelProperties>
      </inkml:inkSource>
      <inkml:timestamp xml:id="ts0" timeString="2019-05-09T09:18:16.031"/>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51 0,'31'-32'204,"1"32"-142,-1 0-46,0 0-1,1 0 63,-1 0-78,63 0 16,-31 0-16,0 0 16,-1 0-1,1 0-15,-32 0 94,32 0-16,31 0-78,0 0 16,-31 0-16,-32 0 15,1 0 1,-1 0-16,0 0 16,1 0-1,-1 0 1,0 0-16,1 0 16,-1 0-1,1 0 1,-1 0-16,0 0 15,32 0-15,-32 0 16,1 0 0,30 0 93,-30 0-93,30 0-16,1 0 31,-31 0-31,30 0 16,-30 0-16,30 0 125,1 0-125,62 0 15,-30 0-15,-1 0 16,-63 0-16,0 0 484,1 0-468,30 0-16,-30 0 15,-1 0-15</inkml:trace>
</inkml:ink>
</file>

<file path=ppt/ink/ink3.xml><?xml version="1.0" encoding="utf-8"?>
<inkml:ink xmlns:inkml="http://www.w3.org/2003/InkML">
  <inkml:definitions>
    <inkml:context xml:id="ctx0">
      <inkml:inkSource xml:id="inkSrc0">
        <inkml:traceFormat>
          <inkml:channel name="X" type="integer" max="1440" units="cm"/>
          <inkml:channel name="Y" type="integer" max="900" units="cm"/>
          <inkml:channel name="T" type="integer" max="2.14748E9" units="dev"/>
        </inkml:traceFormat>
        <inkml:channelProperties>
          <inkml:channelProperty channel="X" name="resolution" value="54.75285" units="1/cm"/>
          <inkml:channelProperty channel="Y" name="resolution" value="54.87805" units="1/cm"/>
          <inkml:channelProperty channel="T" name="resolution" value="1" units="1/dev"/>
        </inkml:channelProperties>
      </inkml:inkSource>
      <inkml:timestamp xml:id="ts0" timeString="2019-05-09T09:19:20.594"/>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0 123 0,'31'0'94,"1"0"-63,-1 0-15,0 0-16,1 0 0,31 0 16,-32 0-16,0 0 15,63 0 48,0 0-48,-62 0-15,62 0 32,0 0-32,-63 0 15,63 0-15,-62 0 16,-1 0 0,0 0-16,1 0 15,31 0-15,-1 0 16,32-32-1,-62 32-15,-1 0 16,0-31-16,1 31 31,-1 0-31,0 0 16,1 0 0,31-31-16,-1 31 15,1 0-15,-32 0 16,1 0 15,62 0 16,0 0-31,-63 0-16,32 0 15,-32 0-15,32 0 16,-32 0-16,1 0 15,30 0 157,-30 0-156,-1 0 0,0 0 312,32 0-313,0 0-15,-32 0 16,1 0-16,-1 0 0,63 0 1781,0 0-1765,-31 0-16,-32 0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FDEA8-CBB8-46CC-9562-028963DBC55A}" type="datetimeFigureOut">
              <a:rPr lang="en-US" smtClean="0"/>
              <a:t>19/5/2019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BD8E7-1312-41F3-99C4-6DA5AF891969}" type="slidenum">
              <a:rPr lang="en-US" smtClean="0"/>
              <a:t>‹#›</a:t>
            </a:fld>
            <a:endParaRPr lang="en-US"/>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1548245"/>
            <a:ext cx="10515600" cy="2240280"/>
          </a:xfrm>
        </p:spPr>
        <p:txBody>
          <a:bodyPr anchor="b">
            <a:normAutofit/>
          </a:bodyPr>
          <a:lstStyle>
            <a:lvl1pPr algn="ctr">
              <a:defRPr sz="440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838200" y="3854659"/>
            <a:ext cx="10515600" cy="1143000"/>
          </a:xfrm>
        </p:spPr>
        <p:txBody>
          <a:bodyPr>
            <a:normAutofit/>
          </a:bodyPr>
          <a:lstStyle>
            <a:lvl1pPr marL="0" indent="0" algn="ctr">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79886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32813" y="1683327"/>
            <a:ext cx="3125787" cy="2877260"/>
          </a:xfrm>
        </p:spPr>
        <p:txBody>
          <a:bodyPr anchor="b">
            <a:normAutofit/>
          </a:bodyPr>
          <a:lstStyle>
            <a:lvl1pPr>
              <a:defRPr sz="3000">
                <a:solidFill>
                  <a:schemeClr val="bg1"/>
                </a:solidFill>
              </a:defRPr>
            </a:lvl1pPr>
          </a:lstStyle>
          <a:p>
            <a:r>
              <a:rPr lang="en-US" smtClean="0"/>
              <a:t>Click to edit Master title style</a:t>
            </a:r>
            <a:endParaRPr lang="en-US"/>
          </a:p>
        </p:txBody>
      </p:sp>
      <p:sp>
        <p:nvSpPr>
          <p:cNvPr id="6" name="Picture Placeholder 2" descr="An empty placeholder to add an image. Click on the placeholder and select the image that you wish to add"/>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vl1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19/5/2019</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200"/>
            <a:ext cx="1943100" cy="5719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457200"/>
            <a:ext cx="7048500" cy="5719762"/>
          </a:xfrm>
        </p:spPr>
        <p:txBody>
          <a:bodyPr vert="eaVert"/>
          <a:lstStyle>
            <a:lvl1pPr>
              <a:defRPr/>
            </a:lvl1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19/5/2019</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084483"/>
            <a:ext cx="11125200" cy="914400"/>
          </a:xfrm>
        </p:spPr>
        <p:txBody>
          <a:bodyPr anchor="b">
            <a:normAutofit/>
          </a:bodyPr>
          <a:lstStyle>
            <a:lvl1pPr algn="ctr">
              <a:defRPr sz="4400" spc="-50" baseline="0">
                <a:solidFill>
                  <a:schemeClr val="bg1"/>
                </a:solidFill>
              </a:defRPr>
            </a:lvl1pPr>
          </a:lstStyle>
          <a:p>
            <a:r>
              <a:rPr lang="en-US" smtClean="0"/>
              <a:t>Click to edit Master title style</a:t>
            </a:r>
            <a:endParaRPr lang="en-US" dirty="0"/>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463745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vl1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19/5/2019</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2483427"/>
            <a:ext cx="10515600" cy="2743200"/>
          </a:xfrm>
        </p:spPr>
        <p:txBody>
          <a:bodyPr anchor="b">
            <a:normAutofit/>
          </a:bodyPr>
          <a:lstStyle>
            <a:lvl1pPr algn="ctr">
              <a:defRPr sz="4400" spc="-50" baseline="0">
                <a:solidFill>
                  <a:schemeClr val="bg1"/>
                </a:solidFill>
              </a:defRPr>
            </a:lvl1pPr>
          </a:lstStyle>
          <a:p>
            <a:r>
              <a:rPr lang="en-US" smtClean="0"/>
              <a:t>Click to edit Master title style</a:t>
            </a:r>
            <a:endParaRPr lang="en-US"/>
          </a:p>
        </p:txBody>
      </p:sp>
      <p:sp>
        <p:nvSpPr>
          <p:cNvPr id="5" name="Text Placeholder 4"/>
          <p:cNvSpPr>
            <a:spLocks noGrp="1"/>
          </p:cNvSpPr>
          <p:nvPr>
            <p:ph type="body" sz="quarter" idx="10"/>
          </p:nvPr>
        </p:nvSpPr>
        <p:spPr>
          <a:xfrm>
            <a:off x="835025" y="5257800"/>
            <a:ext cx="10515600" cy="914400"/>
          </a:xfrm>
        </p:spPr>
        <p:txBody>
          <a:bodyPr>
            <a:normAutofit/>
          </a:bodyPr>
          <a:lstStyle>
            <a:lvl1pPr marL="0" indent="0" algn="ctr">
              <a:spcBef>
                <a:spcPts val="0"/>
              </a:spcBef>
              <a:buFontTx/>
              <a:buNone/>
              <a:defRPr sz="2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a:r>
              <a:rPr lang="en-US" smtClean="0"/>
              <a:t>Edit Master text styles</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19/5/2019</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527048"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7048"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7CC0096-1860-4642-9CD2-0079EA5E7CD1}" type="datetimeFigureOut">
              <a:rPr lang="en-US" smtClean="0"/>
              <a:t>19/5/2019</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7CC0096-1860-4642-9CD2-0079EA5E7CD1}" type="datetimeFigureOut">
              <a:rPr lang="en-US" smtClean="0"/>
              <a:t>19/5/2019</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672934"/>
            <a:ext cx="3506788" cy="2880360"/>
          </a:xfrm>
        </p:spPr>
        <p:txBody>
          <a:bodyPr anchor="b">
            <a:normAutofit/>
          </a:bodyPr>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19/5/2019</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0" y="1714500"/>
            <a:ext cx="9144000"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583680"/>
            <a:ext cx="12192000"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a:off x="1523999" y="6601556"/>
            <a:ext cx="6491381" cy="228600"/>
          </a:xfrm>
          <a:prstGeom prst="rect">
            <a:avLst/>
          </a:prstGeom>
        </p:spPr>
        <p:txBody>
          <a:bodyPr vert="horz" lIns="91440" tIns="45720" rIns="91440" bIns="45720" rtlCol="0" anchor="ctr"/>
          <a:lstStyle>
            <a:lvl1pPr algn="l">
              <a:defRPr sz="1100">
                <a:solidFill>
                  <a:schemeClr val="bg1"/>
                </a:solidFill>
              </a:defRPr>
            </a:lvl1pPr>
          </a:lstStyle>
          <a:p>
            <a:r>
              <a:rPr lang="en-US"/>
              <a:t>Add a footer</a:t>
            </a:r>
            <a:endParaRPr lang="en-US" dirty="0"/>
          </a:p>
        </p:txBody>
      </p:sp>
      <p:sp>
        <p:nvSpPr>
          <p:cNvPr id="4" name="Date Placeholder 3"/>
          <p:cNvSpPr>
            <a:spLocks noGrp="1"/>
          </p:cNvSpPr>
          <p:nvPr>
            <p:ph type="dt" sz="half" idx="2"/>
          </p:nvPr>
        </p:nvSpPr>
        <p:spPr>
          <a:xfrm>
            <a:off x="8187908" y="6601556"/>
            <a:ext cx="1534064" cy="228600"/>
          </a:xfrm>
          <a:prstGeom prst="rect">
            <a:avLst/>
          </a:prstGeom>
        </p:spPr>
        <p:txBody>
          <a:bodyPr vert="horz" lIns="91440" tIns="45720" rIns="91440" bIns="45720" rtlCol="0" anchor="ctr"/>
          <a:lstStyle>
            <a:lvl1pPr algn="r">
              <a:defRPr sz="1100">
                <a:solidFill>
                  <a:schemeClr val="bg1"/>
                </a:solidFill>
              </a:defRPr>
            </a:lvl1pPr>
          </a:lstStyle>
          <a:p>
            <a:fld id="{37CC0096-1860-4642-9CD2-0079EA5E7CD1}" type="datetimeFigureOut">
              <a:rPr lang="en-US" smtClean="0"/>
              <a:pPr/>
              <a:t>19/5/2019</a:t>
            </a:fld>
            <a:endParaRPr lang="en-US"/>
          </a:p>
        </p:txBody>
      </p:sp>
      <p:sp>
        <p:nvSpPr>
          <p:cNvPr id="6" name="Slide Number Placeholder 5"/>
          <p:cNvSpPr>
            <a:spLocks noGrp="1"/>
          </p:cNvSpPr>
          <p:nvPr>
            <p:ph type="sldNum" sz="quarter" idx="4"/>
          </p:nvPr>
        </p:nvSpPr>
        <p:spPr>
          <a:xfrm>
            <a:off x="9894499" y="6601556"/>
            <a:ext cx="773502" cy="228600"/>
          </a:xfrm>
          <a:prstGeom prst="rect">
            <a:avLst/>
          </a:prstGeom>
        </p:spPr>
        <p:txBody>
          <a:bodyPr vert="horz" lIns="91440" tIns="45720" rIns="91440" bIns="45720" rtlCol="0" anchor="ctr"/>
          <a:lstStyle>
            <a:lvl1pPr algn="r">
              <a:defRPr sz="1100">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cap="all" baseline="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The blessing of community</a:t>
            </a:r>
            <a:endParaRPr lang="en-US" b="1" dirty="0"/>
          </a:p>
        </p:txBody>
      </p:sp>
      <p:sp>
        <p:nvSpPr>
          <p:cNvPr id="3" name="Subtitle 2"/>
          <p:cNvSpPr>
            <a:spLocks noGrp="1"/>
          </p:cNvSpPr>
          <p:nvPr>
            <p:ph type="subTitle" idx="1"/>
          </p:nvPr>
        </p:nvSpPr>
        <p:spPr/>
        <p:txBody>
          <a:bodyPr>
            <a:normAutofit fontScale="92500" lnSpcReduction="10000"/>
          </a:bodyPr>
          <a:lstStyle/>
          <a:p>
            <a:r>
              <a:rPr lang="en-US" dirty="0" smtClean="0"/>
              <a:t>Sunday service 19 May 2019</a:t>
            </a:r>
          </a:p>
          <a:p>
            <a:r>
              <a:rPr lang="en-SG" dirty="0" smtClean="0"/>
              <a:t>Cecil </a:t>
            </a:r>
            <a:r>
              <a:rPr lang="en-SG" dirty="0" err="1" smtClean="0"/>
              <a:t>ang</a:t>
            </a:r>
            <a:endParaRPr lang="en-US" dirty="0"/>
          </a:p>
        </p:txBody>
      </p:sp>
      <p:pic>
        <p:nvPicPr>
          <p:cNvPr id="6" name="Picture Placeholder 5"/>
          <p:cNvPicPr>
            <a:picLocks noGrp="1" noChangeAspect="1"/>
          </p:cNvPicPr>
          <p:nvPr>
            <p:ph type="pic" idx="10"/>
          </p:nvPr>
        </p:nvPicPr>
        <p:blipFill>
          <a:blip r:embed="rId2"/>
          <a:srcRect l="13458" r="13458"/>
          <a:stretch>
            <a:fillRect/>
          </a:stretch>
        </p:blipFill>
        <p:spPr>
          <a:prstGeom prst="rect">
            <a:avLst/>
          </a:prstGeom>
        </p:spPr>
      </p:pic>
      <p:pic>
        <p:nvPicPr>
          <p:cNvPr id="17" name="Picture Placeholder 16"/>
          <p:cNvPicPr>
            <a:picLocks noGrp="1" noChangeAspect="1"/>
          </p:cNvPicPr>
          <p:nvPr>
            <p:ph type="pic" idx="11"/>
          </p:nvPr>
        </p:nvPicPr>
        <p:blipFill>
          <a:blip r:embed="rId3"/>
          <a:srcRect l="18655" r="18655"/>
          <a:stretch>
            <a:fillRect/>
          </a:stretch>
        </p:blipFill>
        <p:spPr>
          <a:prstGeom prst="rect">
            <a:avLst/>
          </a:prstGeom>
        </p:spPr>
      </p:pic>
      <p:pic>
        <p:nvPicPr>
          <p:cNvPr id="19" name="Picture Placeholder 18"/>
          <p:cNvPicPr>
            <a:picLocks noGrp="1" noChangeAspect="1"/>
          </p:cNvPicPr>
          <p:nvPr>
            <p:ph type="pic" idx="12"/>
          </p:nvPr>
        </p:nvPicPr>
        <p:blipFill>
          <a:blip r:embed="rId4"/>
          <a:srcRect l="24567" r="24567"/>
          <a:stretch>
            <a:fillRect/>
          </a:stretch>
        </p:blipFill>
        <p:spPr>
          <a:prstGeom prst="rect">
            <a:avLst/>
          </a:prstGeom>
        </p:spPr>
      </p:pic>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32812" y="0"/>
            <a:ext cx="3125787" cy="658368"/>
          </a:xfrm>
        </p:spPr>
        <p:txBody>
          <a:bodyPr>
            <a:normAutofit/>
          </a:bodyPr>
          <a:lstStyle/>
          <a:p>
            <a:r>
              <a:rPr lang="en-US" sz="4000" b="1" dirty="0">
                <a:solidFill>
                  <a:srgbClr val="FF0000"/>
                </a:solidFill>
              </a:rPr>
              <a:t>S</a:t>
            </a:r>
            <a:r>
              <a:rPr lang="en-US" sz="4000" b="1" dirty="0"/>
              <a:t>pirit-filled</a:t>
            </a:r>
            <a:endParaRPr lang="en-US" sz="4000" dirty="0"/>
          </a:p>
        </p:txBody>
      </p:sp>
      <p:pic>
        <p:nvPicPr>
          <p:cNvPr id="4" name="Picture Placeholder 3"/>
          <p:cNvPicPr>
            <a:picLocks noGrp="1" noChangeAspect="1"/>
          </p:cNvPicPr>
          <p:nvPr>
            <p:ph type="pic" idx="1"/>
          </p:nvPr>
        </p:nvPicPr>
        <p:blipFill>
          <a:blip r:embed="rId2"/>
          <a:srcRect t="16732" b="16732"/>
          <a:stretch>
            <a:fillRect/>
          </a:stretch>
        </p:blipFill>
        <p:spPr>
          <a:prstGeom prst="rect">
            <a:avLst/>
          </a:prstGeom>
        </p:spPr>
      </p:pic>
      <p:sp>
        <p:nvSpPr>
          <p:cNvPr id="3" name="Text Placeholder 2"/>
          <p:cNvSpPr>
            <a:spLocks noGrp="1"/>
          </p:cNvSpPr>
          <p:nvPr>
            <p:ph type="body" sz="half" idx="2"/>
          </p:nvPr>
        </p:nvSpPr>
        <p:spPr>
          <a:xfrm>
            <a:off x="8302753" y="853440"/>
            <a:ext cx="3742944" cy="6004559"/>
          </a:xfrm>
        </p:spPr>
        <p:txBody>
          <a:bodyPr>
            <a:normAutofit fontScale="92500"/>
          </a:bodyPr>
          <a:lstStyle/>
          <a:p>
            <a:r>
              <a:rPr lang="en-SG" sz="3200" u="sng" dirty="0" smtClean="0"/>
              <a:t>CAESAREA</a:t>
            </a:r>
          </a:p>
          <a:p>
            <a:r>
              <a:rPr lang="en-US" sz="2800" dirty="0" smtClean="0"/>
              <a:t>While </a:t>
            </a:r>
            <a:r>
              <a:rPr lang="en-US" sz="2800" dirty="0"/>
              <a:t>Peter was still saying these things, the Holy Spirit fell on all who heard the word. </a:t>
            </a:r>
            <a:r>
              <a:rPr lang="en-US" sz="2800" dirty="0" smtClean="0"/>
              <a:t>And </a:t>
            </a:r>
            <a:r>
              <a:rPr lang="en-US" sz="2800" dirty="0"/>
              <a:t>the believers from among the circumcised who had come with Peter were amazed, because the gift of the Holy Spirit was poured out even on the Gentiles. </a:t>
            </a:r>
            <a:r>
              <a:rPr lang="en-US" sz="2800" dirty="0" smtClean="0"/>
              <a:t>For </a:t>
            </a:r>
            <a:r>
              <a:rPr lang="en-US" sz="2800" dirty="0"/>
              <a:t>they were hearing them speaking in tongues and extolling God. Ac 10:44-46 </a:t>
            </a:r>
          </a:p>
        </p:txBody>
      </p:sp>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2133578" y="1942658"/>
              <a:ext cx="994320" cy="46440"/>
            </p14:xfrm>
          </p:contentPart>
        </mc:Choice>
        <mc:Fallback xmlns="">
          <p:pic>
            <p:nvPicPr>
              <p:cNvPr id="6" name="Ink 5"/>
              <p:cNvPicPr/>
              <p:nvPr/>
            </p:nvPicPr>
            <p:blipFill>
              <a:blip r:embed="rId4"/>
              <a:stretch>
                <a:fillRect/>
              </a:stretch>
            </p:blipFill>
            <p:spPr>
              <a:xfrm>
                <a:off x="2073458" y="1822418"/>
                <a:ext cx="1114200" cy="286560"/>
              </a:xfrm>
              <a:prstGeom prst="rect">
                <a:avLst/>
              </a:prstGeom>
            </p:spPr>
          </p:pic>
        </mc:Fallback>
      </mc:AlternateContent>
    </p:spTree>
    <p:extLst>
      <p:ext uri="{BB962C8B-B14F-4D97-AF65-F5344CB8AC3E}">
        <p14:creationId xmlns:p14="http://schemas.microsoft.com/office/powerpoint/2010/main" val="1842448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9144000" cy="664464"/>
          </a:xfrm>
        </p:spPr>
        <p:txBody>
          <a:bodyPr>
            <a:normAutofit/>
          </a:bodyPr>
          <a:lstStyle/>
          <a:p>
            <a:r>
              <a:rPr lang="en-US" sz="4000" b="1" dirty="0" smtClean="0">
                <a:solidFill>
                  <a:srgbClr val="FF0000"/>
                </a:solidFill>
              </a:rPr>
              <a:t>S</a:t>
            </a:r>
            <a:r>
              <a:rPr lang="en-US" sz="4000" b="1" dirty="0" smtClean="0"/>
              <a:t>pirit-filled application</a:t>
            </a:r>
            <a:endParaRPr lang="en-US" sz="4000" b="1" dirty="0"/>
          </a:p>
        </p:txBody>
      </p:sp>
      <p:sp>
        <p:nvSpPr>
          <p:cNvPr id="3" name="Content Placeholder 2"/>
          <p:cNvSpPr>
            <a:spLocks noGrp="1"/>
          </p:cNvSpPr>
          <p:nvPr>
            <p:ph idx="1"/>
          </p:nvPr>
        </p:nvSpPr>
        <p:spPr>
          <a:xfrm>
            <a:off x="1524000" y="1121664"/>
            <a:ext cx="9144000" cy="4876800"/>
          </a:xfrm>
        </p:spPr>
        <p:txBody>
          <a:bodyPr>
            <a:normAutofit/>
          </a:bodyPr>
          <a:lstStyle/>
          <a:p>
            <a:pPr marL="45720" indent="0">
              <a:buNone/>
            </a:pPr>
            <a:r>
              <a:rPr lang="en-US" sz="3200" dirty="0" smtClean="0">
                <a:solidFill>
                  <a:schemeClr val="tx2"/>
                </a:solidFill>
              </a:rPr>
              <a:t>Are </a:t>
            </a:r>
            <a:r>
              <a:rPr lang="en-US" sz="3200" dirty="0">
                <a:solidFill>
                  <a:schemeClr val="tx2"/>
                </a:solidFill>
              </a:rPr>
              <a:t>we filled with the Holy Spirit each day? </a:t>
            </a:r>
            <a:endParaRPr lang="en-US" sz="3200" dirty="0" smtClean="0">
              <a:solidFill>
                <a:schemeClr val="tx2"/>
              </a:solidFill>
            </a:endParaRPr>
          </a:p>
          <a:p>
            <a:pPr marL="45720" indent="0">
              <a:buNone/>
            </a:pPr>
            <a:r>
              <a:rPr lang="en-US" sz="3200" dirty="0" smtClean="0">
                <a:solidFill>
                  <a:schemeClr val="tx2"/>
                </a:solidFill>
              </a:rPr>
              <a:t>“</a:t>
            </a:r>
            <a:r>
              <a:rPr lang="en-US" sz="3200" dirty="0">
                <a:solidFill>
                  <a:schemeClr val="tx2"/>
                </a:solidFill>
              </a:rPr>
              <a:t>Do not get drunk with wine, for that is debauchery, but be filled with the </a:t>
            </a:r>
            <a:r>
              <a:rPr lang="en-US" sz="3200" dirty="0" smtClean="0">
                <a:solidFill>
                  <a:schemeClr val="tx2"/>
                </a:solidFill>
              </a:rPr>
              <a:t>Spirit, </a:t>
            </a:r>
            <a:r>
              <a:rPr lang="en-US" sz="3200" dirty="0">
                <a:solidFill>
                  <a:schemeClr val="tx2"/>
                </a:solidFill>
              </a:rPr>
              <a:t>addressing one another in psalms and hymns and spiritual songs, singing and making melody to the Lord with your </a:t>
            </a:r>
            <a:r>
              <a:rPr lang="en-US" sz="3200" dirty="0" smtClean="0">
                <a:solidFill>
                  <a:schemeClr val="tx2"/>
                </a:solidFill>
              </a:rPr>
              <a:t>heart …”               </a:t>
            </a:r>
            <a:r>
              <a:rPr lang="en-US" sz="3200" dirty="0" err="1" smtClean="0">
                <a:solidFill>
                  <a:schemeClr val="tx2"/>
                </a:solidFill>
              </a:rPr>
              <a:t>Eph</a:t>
            </a:r>
            <a:r>
              <a:rPr lang="en-US" sz="3200" dirty="0" smtClean="0">
                <a:solidFill>
                  <a:schemeClr val="tx2"/>
                </a:solidFill>
              </a:rPr>
              <a:t> 5:18-19 ESV</a:t>
            </a:r>
            <a:endParaRPr lang="en-US" sz="3200" dirty="0">
              <a:solidFill>
                <a:schemeClr val="tx2"/>
              </a:solidFill>
            </a:endParaRPr>
          </a:p>
        </p:txBody>
      </p:sp>
      <p:pic>
        <p:nvPicPr>
          <p:cNvPr id="4" name="Picture 3"/>
          <p:cNvPicPr>
            <a:picLocks noChangeAspect="1"/>
          </p:cNvPicPr>
          <p:nvPr/>
        </p:nvPicPr>
        <p:blipFill>
          <a:blip r:embed="rId2"/>
          <a:stretch>
            <a:fillRect/>
          </a:stretch>
        </p:blipFill>
        <p:spPr>
          <a:xfrm>
            <a:off x="10012187" y="3392342"/>
            <a:ext cx="2179813" cy="3465658"/>
          </a:xfrm>
          <a:prstGeom prst="rect">
            <a:avLst/>
          </a:prstGeom>
        </p:spPr>
      </p:pic>
      <p:pic>
        <p:nvPicPr>
          <p:cNvPr id="5" name="Picture 4"/>
          <p:cNvPicPr>
            <a:picLocks noChangeAspect="1"/>
          </p:cNvPicPr>
          <p:nvPr/>
        </p:nvPicPr>
        <p:blipFill>
          <a:blip r:embed="rId3"/>
          <a:stretch>
            <a:fillRect/>
          </a:stretch>
        </p:blipFill>
        <p:spPr>
          <a:xfrm>
            <a:off x="753356" y="4131502"/>
            <a:ext cx="3640015" cy="2726498"/>
          </a:xfrm>
          <a:prstGeom prst="rect">
            <a:avLst/>
          </a:prstGeom>
        </p:spPr>
      </p:pic>
    </p:spTree>
    <p:extLst>
      <p:ext uri="{BB962C8B-B14F-4D97-AF65-F5344CB8AC3E}">
        <p14:creationId xmlns:p14="http://schemas.microsoft.com/office/powerpoint/2010/main" val="320995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9144000" cy="664464"/>
          </a:xfrm>
        </p:spPr>
        <p:txBody>
          <a:bodyPr>
            <a:normAutofit/>
          </a:bodyPr>
          <a:lstStyle/>
          <a:p>
            <a:pPr lvl="0"/>
            <a:r>
              <a:rPr lang="en-US" sz="4000" b="1" dirty="0" smtClean="0">
                <a:solidFill>
                  <a:srgbClr val="FF0000"/>
                </a:solidFill>
              </a:rPr>
              <a:t>W</a:t>
            </a:r>
            <a:r>
              <a:rPr lang="en-US" sz="4000" b="1" dirty="0" smtClean="0"/>
              <a:t>ord-</a:t>
            </a:r>
            <a:r>
              <a:rPr lang="en-US" sz="4000" b="1" dirty="0" err="1" smtClean="0"/>
              <a:t>centred</a:t>
            </a:r>
            <a:endParaRPr lang="en-US" sz="4000" b="1" dirty="0"/>
          </a:p>
        </p:txBody>
      </p:sp>
      <p:sp>
        <p:nvSpPr>
          <p:cNvPr id="3" name="Content Placeholder 2"/>
          <p:cNvSpPr>
            <a:spLocks noGrp="1"/>
          </p:cNvSpPr>
          <p:nvPr>
            <p:ph idx="1"/>
          </p:nvPr>
        </p:nvSpPr>
        <p:spPr>
          <a:xfrm>
            <a:off x="1524000" y="1694688"/>
            <a:ext cx="9144000" cy="4876800"/>
          </a:xfrm>
        </p:spPr>
        <p:txBody>
          <a:bodyPr>
            <a:normAutofit/>
          </a:bodyPr>
          <a:lstStyle/>
          <a:p>
            <a:pPr>
              <a:buFont typeface="Wingdings" panose="05000000000000000000" pitchFamily="2" charset="2"/>
              <a:buChar char="U"/>
            </a:pPr>
            <a:r>
              <a:rPr lang="en-SG" sz="3200" dirty="0" smtClean="0"/>
              <a:t> </a:t>
            </a:r>
            <a:r>
              <a:rPr lang="en-US" sz="3200" dirty="0">
                <a:solidFill>
                  <a:schemeClr val="tx2"/>
                </a:solidFill>
              </a:rPr>
              <a:t>T</a:t>
            </a:r>
            <a:r>
              <a:rPr lang="en-US" sz="3200" dirty="0" smtClean="0">
                <a:solidFill>
                  <a:schemeClr val="tx2"/>
                </a:solidFill>
              </a:rPr>
              <a:t>hey </a:t>
            </a:r>
            <a:r>
              <a:rPr lang="en-US" sz="3200" u="sng" dirty="0">
                <a:solidFill>
                  <a:schemeClr val="tx2"/>
                </a:solidFill>
              </a:rPr>
              <a:t>devoted</a:t>
            </a:r>
            <a:r>
              <a:rPr lang="en-US" sz="3200" dirty="0">
                <a:solidFill>
                  <a:schemeClr val="tx2"/>
                </a:solidFill>
              </a:rPr>
              <a:t> themselves to the apostles’ </a:t>
            </a:r>
            <a:r>
              <a:rPr lang="en-US" sz="3200" dirty="0" smtClean="0">
                <a:solidFill>
                  <a:schemeClr val="tx2"/>
                </a:solidFill>
              </a:rPr>
              <a:t>teaching</a:t>
            </a:r>
          </a:p>
          <a:p>
            <a:pPr>
              <a:buFont typeface="Wingdings" panose="05000000000000000000" pitchFamily="2" charset="2"/>
              <a:buChar char="U"/>
            </a:pPr>
            <a:r>
              <a:rPr lang="en-US" sz="3200" dirty="0">
                <a:solidFill>
                  <a:schemeClr val="tx2"/>
                </a:solidFill>
              </a:rPr>
              <a:t> </a:t>
            </a:r>
            <a:r>
              <a:rPr lang="en-US" sz="3200" dirty="0" smtClean="0">
                <a:solidFill>
                  <a:schemeClr val="tx2"/>
                </a:solidFill>
              </a:rPr>
              <a:t>‘Oral </a:t>
            </a:r>
            <a:r>
              <a:rPr lang="en-US" sz="3200" dirty="0">
                <a:solidFill>
                  <a:schemeClr val="tx2"/>
                </a:solidFill>
              </a:rPr>
              <a:t>tradition’ </a:t>
            </a:r>
            <a:r>
              <a:rPr lang="en-US" sz="3200" dirty="0" smtClean="0">
                <a:solidFill>
                  <a:schemeClr val="tx2"/>
                </a:solidFill>
              </a:rPr>
              <a:t>gave </a:t>
            </a:r>
            <a:r>
              <a:rPr lang="en-US" sz="3200" dirty="0">
                <a:solidFill>
                  <a:schemeClr val="tx2"/>
                </a:solidFill>
              </a:rPr>
              <a:t>rise to the written </a:t>
            </a:r>
            <a:r>
              <a:rPr lang="en-US" sz="3200" dirty="0" smtClean="0">
                <a:solidFill>
                  <a:schemeClr val="tx2"/>
                </a:solidFill>
              </a:rPr>
              <a:t>gospels </a:t>
            </a:r>
            <a:r>
              <a:rPr lang="en-US" sz="3200" dirty="0">
                <a:solidFill>
                  <a:schemeClr val="tx2"/>
                </a:solidFill>
              </a:rPr>
              <a:t>&amp; letters of the apostles or close associates </a:t>
            </a:r>
            <a:endParaRPr lang="en-US" sz="3200" dirty="0" smtClean="0">
              <a:solidFill>
                <a:schemeClr val="tx2"/>
              </a:solidFill>
            </a:endParaRPr>
          </a:p>
          <a:p>
            <a:pPr>
              <a:buFont typeface="Wingdings" panose="05000000000000000000" pitchFamily="2" charset="2"/>
              <a:buChar char="U"/>
            </a:pPr>
            <a:r>
              <a:rPr lang="en-SG" sz="3200" dirty="0">
                <a:solidFill>
                  <a:schemeClr val="tx2"/>
                </a:solidFill>
              </a:rPr>
              <a:t> </a:t>
            </a:r>
            <a:r>
              <a:rPr lang="en-US" sz="3200" dirty="0" smtClean="0">
                <a:solidFill>
                  <a:schemeClr val="tx2"/>
                </a:solidFill>
              </a:rPr>
              <a:t>Paul spent </a:t>
            </a:r>
            <a:r>
              <a:rPr lang="en-US" sz="3200" dirty="0">
                <a:solidFill>
                  <a:schemeClr val="tx2"/>
                </a:solidFill>
              </a:rPr>
              <a:t>2 years in the school of </a:t>
            </a:r>
            <a:r>
              <a:rPr lang="en-US" sz="3200" dirty="0" err="1">
                <a:solidFill>
                  <a:schemeClr val="tx2"/>
                </a:solidFill>
              </a:rPr>
              <a:t>Tyrannus</a:t>
            </a:r>
            <a:r>
              <a:rPr lang="en-US" sz="3200" dirty="0">
                <a:solidFill>
                  <a:schemeClr val="tx2"/>
                </a:solidFill>
              </a:rPr>
              <a:t> (Ephesus) reasoning with the disciples daily until all </a:t>
            </a:r>
            <a:r>
              <a:rPr lang="en-US" sz="3200" dirty="0" smtClean="0">
                <a:solidFill>
                  <a:schemeClr val="tx2"/>
                </a:solidFill>
              </a:rPr>
              <a:t>who </a:t>
            </a:r>
            <a:r>
              <a:rPr lang="en-US" sz="3200" dirty="0">
                <a:solidFill>
                  <a:schemeClr val="tx2"/>
                </a:solidFill>
              </a:rPr>
              <a:t>lived in Asia Minor heard the word of the Lord, both Jews and Greeks (Ac 19:9-10</a:t>
            </a:r>
            <a:r>
              <a:rPr lang="en-US" sz="3200" dirty="0" smtClean="0">
                <a:solidFill>
                  <a:schemeClr val="tx2"/>
                </a:solidFill>
              </a:rPr>
              <a:t>); Paul wrote nearly half the NT</a:t>
            </a:r>
            <a:endParaRPr lang="en-US" sz="3200" dirty="0">
              <a:solidFill>
                <a:schemeClr val="tx2"/>
              </a:solidFill>
            </a:endParaRPr>
          </a:p>
        </p:txBody>
      </p:sp>
    </p:spTree>
    <p:extLst>
      <p:ext uri="{BB962C8B-B14F-4D97-AF65-F5344CB8AC3E}">
        <p14:creationId xmlns:p14="http://schemas.microsoft.com/office/powerpoint/2010/main" val="88530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9144000" cy="664464"/>
          </a:xfrm>
        </p:spPr>
        <p:txBody>
          <a:bodyPr>
            <a:normAutofit/>
          </a:bodyPr>
          <a:lstStyle/>
          <a:p>
            <a:pPr lvl="0"/>
            <a:r>
              <a:rPr lang="en-US" sz="4000" b="1" dirty="0" smtClean="0">
                <a:solidFill>
                  <a:srgbClr val="FF0000"/>
                </a:solidFill>
              </a:rPr>
              <a:t>W</a:t>
            </a:r>
            <a:r>
              <a:rPr lang="en-US" sz="4000" b="1" dirty="0" smtClean="0"/>
              <a:t>ord-</a:t>
            </a:r>
            <a:r>
              <a:rPr lang="en-US" sz="4000" b="1" dirty="0" err="1" smtClean="0"/>
              <a:t>centred</a:t>
            </a:r>
            <a:endParaRPr lang="en-US" sz="4000" b="1" dirty="0"/>
          </a:p>
        </p:txBody>
      </p:sp>
      <p:sp>
        <p:nvSpPr>
          <p:cNvPr id="3" name="Content Placeholder 2"/>
          <p:cNvSpPr>
            <a:spLocks noGrp="1"/>
          </p:cNvSpPr>
          <p:nvPr>
            <p:ph idx="1"/>
          </p:nvPr>
        </p:nvSpPr>
        <p:spPr>
          <a:xfrm>
            <a:off x="1524000" y="1694688"/>
            <a:ext cx="9144000" cy="4876800"/>
          </a:xfrm>
        </p:spPr>
        <p:txBody>
          <a:bodyPr>
            <a:normAutofit/>
          </a:bodyPr>
          <a:lstStyle/>
          <a:p>
            <a:pPr>
              <a:buFont typeface="Wingdings" panose="05000000000000000000" pitchFamily="2" charset="2"/>
              <a:buChar char="U"/>
            </a:pPr>
            <a:r>
              <a:rPr lang="en-SG" sz="3200" dirty="0" smtClean="0"/>
              <a:t> </a:t>
            </a:r>
            <a:r>
              <a:rPr lang="en-US" sz="3200" dirty="0">
                <a:solidFill>
                  <a:schemeClr val="tx2"/>
                </a:solidFill>
              </a:rPr>
              <a:t>Jerusalem Council: in matters relating to doctrine, the apostles and elders were consulted (Ac </a:t>
            </a:r>
            <a:r>
              <a:rPr lang="en-US" sz="3200" dirty="0" smtClean="0">
                <a:solidFill>
                  <a:schemeClr val="tx2"/>
                </a:solidFill>
              </a:rPr>
              <a:t>15)  </a:t>
            </a:r>
          </a:p>
          <a:p>
            <a:pPr>
              <a:buFont typeface="Wingdings" panose="05000000000000000000" pitchFamily="2" charset="2"/>
              <a:buChar char="U"/>
            </a:pPr>
            <a:r>
              <a:rPr lang="en-US" sz="3200" dirty="0">
                <a:solidFill>
                  <a:schemeClr val="tx2"/>
                </a:solidFill>
              </a:rPr>
              <a:t> </a:t>
            </a:r>
            <a:r>
              <a:rPr lang="en-US" sz="3200" dirty="0" smtClean="0">
                <a:solidFill>
                  <a:schemeClr val="tx2"/>
                </a:solidFill>
              </a:rPr>
              <a:t>Opposition to the gospel/Word</a:t>
            </a:r>
          </a:p>
          <a:p>
            <a:pPr>
              <a:buFont typeface="Wingdings" panose="05000000000000000000" pitchFamily="2" charset="2"/>
              <a:buChar char="U"/>
            </a:pPr>
            <a:r>
              <a:rPr lang="en-US" sz="3200" dirty="0">
                <a:solidFill>
                  <a:schemeClr val="tx2"/>
                </a:solidFill>
              </a:rPr>
              <a:t> </a:t>
            </a:r>
            <a:r>
              <a:rPr lang="en-US" sz="3200" dirty="0" smtClean="0">
                <a:solidFill>
                  <a:schemeClr val="tx2"/>
                </a:solidFill>
              </a:rPr>
              <a:t>In </a:t>
            </a:r>
            <a:r>
              <a:rPr lang="en-US" sz="3200" dirty="0">
                <a:solidFill>
                  <a:schemeClr val="tx2"/>
                </a:solidFill>
              </a:rPr>
              <a:t>the multitude of counsellors there is safety </a:t>
            </a:r>
            <a:r>
              <a:rPr lang="en-US" sz="3200" dirty="0" smtClean="0">
                <a:solidFill>
                  <a:schemeClr val="tx2"/>
                </a:solidFill>
              </a:rPr>
              <a:t>       (</a:t>
            </a:r>
            <a:r>
              <a:rPr lang="en-US" sz="3200" dirty="0" err="1">
                <a:solidFill>
                  <a:schemeClr val="tx2"/>
                </a:solidFill>
              </a:rPr>
              <a:t>Pr</a:t>
            </a:r>
            <a:r>
              <a:rPr lang="en-US" sz="3200" dirty="0">
                <a:solidFill>
                  <a:schemeClr val="tx2"/>
                </a:solidFill>
              </a:rPr>
              <a:t> 11:14</a:t>
            </a:r>
            <a:r>
              <a:rPr lang="en-US" sz="3200" dirty="0" smtClean="0">
                <a:solidFill>
                  <a:schemeClr val="tx2"/>
                </a:solidFill>
              </a:rPr>
              <a:t>) </a:t>
            </a:r>
            <a:endParaRPr lang="en-US" sz="3200" dirty="0">
              <a:solidFill>
                <a:schemeClr val="tx2"/>
              </a:solidFill>
            </a:endParaRPr>
          </a:p>
          <a:p>
            <a:pPr>
              <a:buFont typeface="Wingdings" panose="05000000000000000000" pitchFamily="2" charset="2"/>
              <a:buChar char="U"/>
            </a:pPr>
            <a:r>
              <a:rPr lang="en-US" sz="3200" dirty="0" smtClean="0">
                <a:solidFill>
                  <a:schemeClr val="tx2"/>
                </a:solidFill>
              </a:rPr>
              <a:t> It is the application of God’s Word that transforms lives</a:t>
            </a:r>
          </a:p>
        </p:txBody>
      </p:sp>
    </p:spTree>
    <p:extLst>
      <p:ext uri="{BB962C8B-B14F-4D97-AF65-F5344CB8AC3E}">
        <p14:creationId xmlns:p14="http://schemas.microsoft.com/office/powerpoint/2010/main" val="384747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9144000" cy="664464"/>
          </a:xfrm>
        </p:spPr>
        <p:txBody>
          <a:bodyPr>
            <a:normAutofit/>
          </a:bodyPr>
          <a:lstStyle/>
          <a:p>
            <a:pPr lvl="0"/>
            <a:r>
              <a:rPr lang="en-US" sz="4000" b="1" dirty="0" smtClean="0">
                <a:solidFill>
                  <a:srgbClr val="FF0000"/>
                </a:solidFill>
              </a:rPr>
              <a:t>W</a:t>
            </a:r>
            <a:r>
              <a:rPr lang="en-US" sz="4000" b="1" dirty="0" smtClean="0"/>
              <a:t>ord-</a:t>
            </a:r>
            <a:r>
              <a:rPr lang="en-US" sz="4000" b="1" dirty="0" err="1" smtClean="0"/>
              <a:t>centred</a:t>
            </a:r>
            <a:endParaRPr lang="en-US" sz="4000" b="1" dirty="0"/>
          </a:p>
        </p:txBody>
      </p:sp>
      <p:sp>
        <p:nvSpPr>
          <p:cNvPr id="3" name="Content Placeholder 2"/>
          <p:cNvSpPr>
            <a:spLocks noGrp="1"/>
          </p:cNvSpPr>
          <p:nvPr>
            <p:ph idx="1"/>
          </p:nvPr>
        </p:nvSpPr>
        <p:spPr>
          <a:xfrm>
            <a:off x="1524000" y="1446333"/>
            <a:ext cx="9144000" cy="4876800"/>
          </a:xfrm>
        </p:spPr>
        <p:txBody>
          <a:bodyPr>
            <a:noAutofit/>
          </a:bodyPr>
          <a:lstStyle/>
          <a:p>
            <a:pPr marL="45720" indent="0">
              <a:buNone/>
            </a:pPr>
            <a:r>
              <a:rPr lang="en-US" sz="3200" b="1" baseline="30000" dirty="0" smtClean="0">
                <a:solidFill>
                  <a:schemeClr val="tx2"/>
                </a:solidFill>
              </a:rPr>
              <a:t>11</a:t>
            </a:r>
            <a:r>
              <a:rPr lang="en-US" sz="3200" b="1" baseline="30000" dirty="0">
                <a:solidFill>
                  <a:schemeClr val="tx2"/>
                </a:solidFill>
              </a:rPr>
              <a:t> </a:t>
            </a:r>
            <a:r>
              <a:rPr lang="en-US" sz="3200" dirty="0">
                <a:solidFill>
                  <a:schemeClr val="tx2"/>
                </a:solidFill>
              </a:rPr>
              <a:t>And he gave the apostles, the prophets, the evangelists, the </a:t>
            </a:r>
            <a:r>
              <a:rPr lang="en-US" sz="3200" dirty="0" smtClean="0">
                <a:solidFill>
                  <a:schemeClr val="tx2"/>
                </a:solidFill>
              </a:rPr>
              <a:t>shepherds</a:t>
            </a:r>
            <a:r>
              <a:rPr lang="en-US" sz="3200" dirty="0">
                <a:solidFill>
                  <a:schemeClr val="tx2"/>
                </a:solidFill>
              </a:rPr>
              <a:t> and </a:t>
            </a:r>
            <a:r>
              <a:rPr lang="en-US" sz="3200" dirty="0" smtClean="0">
                <a:solidFill>
                  <a:schemeClr val="tx2"/>
                </a:solidFill>
              </a:rPr>
              <a:t>teachers,</a:t>
            </a:r>
            <a:r>
              <a:rPr lang="en-US" sz="3200" dirty="0">
                <a:solidFill>
                  <a:schemeClr val="tx2"/>
                </a:solidFill>
              </a:rPr>
              <a:t> </a:t>
            </a:r>
            <a:r>
              <a:rPr lang="en-US" sz="3200" b="1" baseline="30000" dirty="0">
                <a:solidFill>
                  <a:schemeClr val="tx2"/>
                </a:solidFill>
              </a:rPr>
              <a:t>12 </a:t>
            </a:r>
            <a:r>
              <a:rPr lang="en-US" sz="3200" dirty="0">
                <a:solidFill>
                  <a:schemeClr val="tx2"/>
                </a:solidFill>
              </a:rPr>
              <a:t>to equip the saints for the work of ministry, for building up the body of Christ, </a:t>
            </a:r>
            <a:r>
              <a:rPr lang="en-US" sz="3200" b="1" baseline="30000" dirty="0">
                <a:solidFill>
                  <a:schemeClr val="tx2"/>
                </a:solidFill>
              </a:rPr>
              <a:t>13 </a:t>
            </a:r>
            <a:r>
              <a:rPr lang="en-US" sz="3200" dirty="0">
                <a:solidFill>
                  <a:schemeClr val="tx2"/>
                </a:solidFill>
              </a:rPr>
              <a:t>until we all attain to the </a:t>
            </a:r>
            <a:r>
              <a:rPr lang="en-US" sz="3200" u="sng" dirty="0">
                <a:solidFill>
                  <a:schemeClr val="tx2"/>
                </a:solidFill>
              </a:rPr>
              <a:t>unity of the faith</a:t>
            </a:r>
            <a:r>
              <a:rPr lang="en-US" sz="3200" dirty="0">
                <a:solidFill>
                  <a:schemeClr val="tx2"/>
                </a:solidFill>
              </a:rPr>
              <a:t> and of the knowledge of the Son of God, to mature </a:t>
            </a:r>
            <a:r>
              <a:rPr lang="en-US" sz="3200" dirty="0" smtClean="0">
                <a:solidFill>
                  <a:schemeClr val="tx2"/>
                </a:solidFill>
              </a:rPr>
              <a:t>manhood,</a:t>
            </a:r>
            <a:r>
              <a:rPr lang="en-US" sz="3200" dirty="0">
                <a:solidFill>
                  <a:schemeClr val="tx2"/>
                </a:solidFill>
              </a:rPr>
              <a:t> to the measure of the stature of the fullness of Christ, </a:t>
            </a:r>
            <a:r>
              <a:rPr lang="en-US" sz="3200" b="1" baseline="30000" dirty="0">
                <a:solidFill>
                  <a:schemeClr val="tx2"/>
                </a:solidFill>
              </a:rPr>
              <a:t>14 </a:t>
            </a:r>
            <a:r>
              <a:rPr lang="en-US" sz="3200" dirty="0">
                <a:solidFill>
                  <a:schemeClr val="tx2"/>
                </a:solidFill>
              </a:rPr>
              <a:t>so that we may no longer be children, </a:t>
            </a:r>
            <a:r>
              <a:rPr lang="en-US" sz="3200" u="sng" dirty="0">
                <a:solidFill>
                  <a:schemeClr val="tx2"/>
                </a:solidFill>
              </a:rPr>
              <a:t>tossed to and fro </a:t>
            </a:r>
            <a:r>
              <a:rPr lang="en-US" sz="3200" dirty="0">
                <a:solidFill>
                  <a:schemeClr val="tx2"/>
                </a:solidFill>
              </a:rPr>
              <a:t>by the waves and carried about </a:t>
            </a:r>
            <a:r>
              <a:rPr lang="en-US" sz="3200" u="sng" dirty="0">
                <a:solidFill>
                  <a:schemeClr val="tx2"/>
                </a:solidFill>
              </a:rPr>
              <a:t>by every wind of doctrine</a:t>
            </a:r>
            <a:r>
              <a:rPr lang="en-US" sz="3200" dirty="0">
                <a:solidFill>
                  <a:schemeClr val="tx2"/>
                </a:solidFill>
              </a:rPr>
              <a:t>, by human cunning, by craftiness in deceitful schemes</a:t>
            </a:r>
            <a:r>
              <a:rPr lang="en-US" sz="3200" dirty="0" smtClean="0">
                <a:solidFill>
                  <a:schemeClr val="tx2"/>
                </a:solidFill>
              </a:rPr>
              <a:t>.  						   </a:t>
            </a:r>
            <a:r>
              <a:rPr lang="en-US" sz="3200" dirty="0" err="1" smtClean="0">
                <a:solidFill>
                  <a:schemeClr val="tx2"/>
                </a:solidFill>
              </a:rPr>
              <a:t>Eph</a:t>
            </a:r>
            <a:r>
              <a:rPr lang="en-US" sz="3200" dirty="0" smtClean="0">
                <a:solidFill>
                  <a:schemeClr val="tx2"/>
                </a:solidFill>
              </a:rPr>
              <a:t> 4:11-14 ESV</a:t>
            </a:r>
          </a:p>
        </p:txBody>
      </p:sp>
    </p:spTree>
    <p:extLst>
      <p:ext uri="{BB962C8B-B14F-4D97-AF65-F5344CB8AC3E}">
        <p14:creationId xmlns:p14="http://schemas.microsoft.com/office/powerpoint/2010/main" val="4035586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9144000" cy="664464"/>
          </a:xfrm>
        </p:spPr>
        <p:txBody>
          <a:bodyPr>
            <a:normAutofit/>
          </a:bodyPr>
          <a:lstStyle/>
          <a:p>
            <a:r>
              <a:rPr lang="en-US" sz="4000" b="1" dirty="0" smtClean="0">
                <a:solidFill>
                  <a:srgbClr val="FF0000"/>
                </a:solidFill>
              </a:rPr>
              <a:t>W</a:t>
            </a:r>
            <a:r>
              <a:rPr lang="en-US" sz="4000" b="1" dirty="0" smtClean="0"/>
              <a:t>ord-</a:t>
            </a:r>
            <a:r>
              <a:rPr lang="en-US" sz="4000" b="1" dirty="0" err="1" smtClean="0"/>
              <a:t>centred</a:t>
            </a:r>
            <a:r>
              <a:rPr lang="en-US" sz="4000" b="1" dirty="0" smtClean="0"/>
              <a:t> application</a:t>
            </a:r>
            <a:endParaRPr lang="en-US" sz="4000" b="1" dirty="0"/>
          </a:p>
        </p:txBody>
      </p:sp>
      <p:sp>
        <p:nvSpPr>
          <p:cNvPr id="3" name="Content Placeholder 2"/>
          <p:cNvSpPr>
            <a:spLocks noGrp="1"/>
          </p:cNvSpPr>
          <p:nvPr>
            <p:ph idx="1"/>
          </p:nvPr>
        </p:nvSpPr>
        <p:spPr>
          <a:xfrm>
            <a:off x="1524000" y="1694688"/>
            <a:ext cx="9144000" cy="4876800"/>
          </a:xfrm>
        </p:spPr>
        <p:txBody>
          <a:bodyPr>
            <a:normAutofit/>
          </a:bodyPr>
          <a:lstStyle/>
          <a:p>
            <a:pPr marL="45720" indent="0">
              <a:buNone/>
            </a:pPr>
            <a:r>
              <a:rPr lang="en-US" sz="3200" dirty="0" smtClean="0">
                <a:solidFill>
                  <a:schemeClr val="tx2"/>
                </a:solidFill>
              </a:rPr>
              <a:t>Are </a:t>
            </a:r>
            <a:r>
              <a:rPr lang="en-US" sz="3200" dirty="0">
                <a:solidFill>
                  <a:schemeClr val="tx2"/>
                </a:solidFill>
              </a:rPr>
              <a:t>we spending enough time soaking in </a:t>
            </a:r>
            <a:r>
              <a:rPr lang="en-US" sz="3200" dirty="0" smtClean="0">
                <a:solidFill>
                  <a:schemeClr val="tx2"/>
                </a:solidFill>
              </a:rPr>
              <a:t>God’s </a:t>
            </a:r>
            <a:r>
              <a:rPr lang="en-US" sz="3200" dirty="0">
                <a:solidFill>
                  <a:schemeClr val="tx2"/>
                </a:solidFill>
              </a:rPr>
              <a:t>Word to allow it to transform us?  </a:t>
            </a:r>
            <a:endParaRPr lang="en-US" sz="3200" dirty="0" smtClean="0">
              <a:solidFill>
                <a:schemeClr val="tx2"/>
              </a:solidFill>
            </a:endParaRPr>
          </a:p>
          <a:p>
            <a:pPr marL="45720" indent="0">
              <a:buNone/>
            </a:pPr>
            <a:r>
              <a:rPr lang="en-US" sz="3200" dirty="0" smtClean="0">
                <a:solidFill>
                  <a:schemeClr val="tx2"/>
                </a:solidFill>
              </a:rPr>
              <a:t>“</a:t>
            </a:r>
            <a:r>
              <a:rPr lang="en-US" sz="3200" dirty="0">
                <a:solidFill>
                  <a:schemeClr val="tx2"/>
                </a:solidFill>
              </a:rPr>
              <a:t>Let the word of Christ dwell in you richly, teaching and admonishing one another in all wisdom, singing psalms and hymns and spiritual songs, with thankfulness in your hearts to God.” </a:t>
            </a:r>
            <a:r>
              <a:rPr lang="en-US" sz="3200" dirty="0" smtClean="0">
                <a:solidFill>
                  <a:schemeClr val="tx2"/>
                </a:solidFill>
              </a:rPr>
              <a:t>     Col </a:t>
            </a:r>
            <a:r>
              <a:rPr lang="en-US" sz="3200" dirty="0">
                <a:solidFill>
                  <a:schemeClr val="tx2"/>
                </a:solidFill>
              </a:rPr>
              <a:t>3:16 </a:t>
            </a:r>
            <a:r>
              <a:rPr lang="en-US" sz="3200" dirty="0" smtClean="0">
                <a:solidFill>
                  <a:schemeClr val="tx2"/>
                </a:solidFill>
              </a:rPr>
              <a:t>ESV</a:t>
            </a:r>
          </a:p>
          <a:p>
            <a:pPr marL="45720" indent="0">
              <a:buNone/>
            </a:pPr>
            <a:endParaRPr lang="en-SG" sz="3200" dirty="0" smtClean="0">
              <a:solidFill>
                <a:schemeClr val="tx2"/>
              </a:solidFill>
            </a:endParaRPr>
          </a:p>
          <a:p>
            <a:pPr marL="45720" indent="0">
              <a:buNone/>
            </a:pPr>
            <a:r>
              <a:rPr lang="en-SG" sz="3200" dirty="0" smtClean="0">
                <a:solidFill>
                  <a:schemeClr val="tx2"/>
                </a:solidFill>
              </a:rPr>
              <a:t>Go to </a:t>
            </a:r>
            <a:r>
              <a:rPr lang="en-SG" sz="3200" dirty="0" smtClean="0">
                <a:solidFill>
                  <a:schemeClr val="tx2"/>
                </a:solidFill>
                <a:hlinkClick r:id="rId2"/>
              </a:rPr>
              <a:t>www.menti.com</a:t>
            </a:r>
            <a:r>
              <a:rPr lang="en-SG" sz="3200" dirty="0" smtClean="0">
                <a:solidFill>
                  <a:schemeClr val="tx2"/>
                </a:solidFill>
              </a:rPr>
              <a:t> &amp; use the code shown</a:t>
            </a:r>
            <a:endParaRPr lang="en-US" sz="3200" dirty="0">
              <a:solidFill>
                <a:schemeClr val="tx2"/>
              </a:solidFill>
            </a:endParaRPr>
          </a:p>
        </p:txBody>
      </p:sp>
    </p:spTree>
    <p:extLst>
      <p:ext uri="{BB962C8B-B14F-4D97-AF65-F5344CB8AC3E}">
        <p14:creationId xmlns:p14="http://schemas.microsoft.com/office/powerpoint/2010/main" val="2904872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9144000" cy="664464"/>
          </a:xfrm>
        </p:spPr>
        <p:txBody>
          <a:bodyPr>
            <a:normAutofit/>
          </a:bodyPr>
          <a:lstStyle/>
          <a:p>
            <a:pPr lvl="0"/>
            <a:r>
              <a:rPr lang="en-US" sz="4000" b="1" dirty="0" smtClean="0">
                <a:solidFill>
                  <a:srgbClr val="FF0000"/>
                </a:solidFill>
              </a:rPr>
              <a:t>o</a:t>
            </a:r>
            <a:r>
              <a:rPr lang="en-US" sz="4000" b="1" dirty="0" smtClean="0"/>
              <a:t>utreach-focused</a:t>
            </a:r>
            <a:endParaRPr lang="en-US" sz="4000" b="1" dirty="0"/>
          </a:p>
        </p:txBody>
      </p:sp>
      <p:sp>
        <p:nvSpPr>
          <p:cNvPr id="3" name="Content Placeholder 2"/>
          <p:cNvSpPr>
            <a:spLocks noGrp="1"/>
          </p:cNvSpPr>
          <p:nvPr>
            <p:ph idx="1"/>
          </p:nvPr>
        </p:nvSpPr>
        <p:spPr>
          <a:xfrm>
            <a:off x="1524000" y="1276998"/>
            <a:ext cx="9144000" cy="5281845"/>
          </a:xfrm>
        </p:spPr>
        <p:txBody>
          <a:bodyPr>
            <a:normAutofit/>
          </a:bodyPr>
          <a:lstStyle/>
          <a:p>
            <a:pPr lvl="0">
              <a:buFont typeface="Wingdings" panose="05000000000000000000" pitchFamily="2" charset="2"/>
              <a:buChar char="U"/>
            </a:pPr>
            <a:r>
              <a:rPr lang="en-SG" sz="3200" dirty="0" smtClean="0"/>
              <a:t> </a:t>
            </a:r>
            <a:r>
              <a:rPr lang="en-SG" sz="3200" dirty="0" smtClean="0">
                <a:solidFill>
                  <a:schemeClr val="tx2"/>
                </a:solidFill>
              </a:rPr>
              <a:t>T</a:t>
            </a:r>
            <a:r>
              <a:rPr lang="en-US" sz="3200" dirty="0" smtClean="0">
                <a:solidFill>
                  <a:schemeClr val="tx2"/>
                </a:solidFill>
              </a:rPr>
              <a:t>hey </a:t>
            </a:r>
            <a:r>
              <a:rPr lang="en-US" sz="3200" dirty="0">
                <a:solidFill>
                  <a:schemeClr val="tx2"/>
                </a:solidFill>
              </a:rPr>
              <a:t>devoted themselves to the breaking of bread.… the Lord added to their numbers</a:t>
            </a:r>
          </a:p>
          <a:p>
            <a:pPr>
              <a:buFont typeface="Wingdings" panose="05000000000000000000" pitchFamily="2" charset="2"/>
              <a:buChar char="U"/>
            </a:pPr>
            <a:r>
              <a:rPr lang="en-US" sz="3200" dirty="0" smtClean="0">
                <a:solidFill>
                  <a:schemeClr val="tx2"/>
                </a:solidFill>
              </a:rPr>
              <a:t> Early disciples </a:t>
            </a:r>
            <a:r>
              <a:rPr lang="en-US" sz="3200" dirty="0">
                <a:solidFill>
                  <a:schemeClr val="tx2"/>
                </a:solidFill>
              </a:rPr>
              <a:t>literally proclaimed the Lord’s death till He comes or He </a:t>
            </a:r>
            <a:r>
              <a:rPr lang="en-US" sz="3200" dirty="0" smtClean="0">
                <a:solidFill>
                  <a:schemeClr val="tx2"/>
                </a:solidFill>
              </a:rPr>
              <a:t>takes </a:t>
            </a:r>
            <a:r>
              <a:rPr lang="en-US" sz="3200" dirty="0">
                <a:solidFill>
                  <a:schemeClr val="tx2"/>
                </a:solidFill>
              </a:rPr>
              <a:t>them home (1 </a:t>
            </a:r>
            <a:r>
              <a:rPr lang="en-US" sz="3200" dirty="0" err="1">
                <a:solidFill>
                  <a:schemeClr val="tx2"/>
                </a:solidFill>
              </a:rPr>
              <a:t>Cor</a:t>
            </a:r>
            <a:r>
              <a:rPr lang="en-US" sz="3200" dirty="0">
                <a:solidFill>
                  <a:schemeClr val="tx2"/>
                </a:solidFill>
              </a:rPr>
              <a:t> 11:26</a:t>
            </a:r>
            <a:r>
              <a:rPr lang="en-US" sz="3200" dirty="0" smtClean="0">
                <a:solidFill>
                  <a:schemeClr val="tx2"/>
                </a:solidFill>
              </a:rPr>
              <a:t>) </a:t>
            </a:r>
          </a:p>
          <a:p>
            <a:pPr marL="45720" indent="0">
              <a:buNone/>
            </a:pPr>
            <a:r>
              <a:rPr lang="en-US" sz="3200" dirty="0">
                <a:solidFill>
                  <a:schemeClr val="tx2"/>
                </a:solidFill>
              </a:rPr>
              <a:t>“This Jesus, delivered up according to the definite plan and foreknowledge of God, you crucified and killed by the hands of lawless men. God raised him up, loosing the pangs of death, because it was not possible for him to be held by it.” </a:t>
            </a:r>
            <a:r>
              <a:rPr lang="en-US" sz="3200" dirty="0" smtClean="0">
                <a:solidFill>
                  <a:schemeClr val="tx2"/>
                </a:solidFill>
              </a:rPr>
              <a:t>	Ac </a:t>
            </a:r>
            <a:r>
              <a:rPr lang="en-US" sz="3200" dirty="0">
                <a:solidFill>
                  <a:schemeClr val="tx2"/>
                </a:solidFill>
              </a:rPr>
              <a:t>2:23-24 ESV</a:t>
            </a:r>
          </a:p>
        </p:txBody>
      </p:sp>
    </p:spTree>
    <p:extLst>
      <p:ext uri="{BB962C8B-B14F-4D97-AF65-F5344CB8AC3E}">
        <p14:creationId xmlns:p14="http://schemas.microsoft.com/office/powerpoint/2010/main" val="358678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9144000" cy="664464"/>
          </a:xfrm>
        </p:spPr>
        <p:txBody>
          <a:bodyPr>
            <a:normAutofit/>
          </a:bodyPr>
          <a:lstStyle/>
          <a:p>
            <a:pPr lvl="0"/>
            <a:r>
              <a:rPr lang="en-US" sz="4000" b="1" dirty="0" smtClean="0">
                <a:solidFill>
                  <a:srgbClr val="FF0000"/>
                </a:solidFill>
              </a:rPr>
              <a:t>o</a:t>
            </a:r>
            <a:r>
              <a:rPr lang="en-US" sz="4000" b="1" dirty="0" smtClean="0"/>
              <a:t>utreach-focused</a:t>
            </a:r>
            <a:endParaRPr lang="en-US" sz="4000" b="1" dirty="0"/>
          </a:p>
        </p:txBody>
      </p:sp>
      <p:sp>
        <p:nvSpPr>
          <p:cNvPr id="3" name="Content Placeholder 2"/>
          <p:cNvSpPr>
            <a:spLocks noGrp="1"/>
          </p:cNvSpPr>
          <p:nvPr>
            <p:ph idx="1"/>
          </p:nvPr>
        </p:nvSpPr>
        <p:spPr>
          <a:xfrm>
            <a:off x="1524000" y="1276998"/>
            <a:ext cx="9144000" cy="5281845"/>
          </a:xfrm>
        </p:spPr>
        <p:txBody>
          <a:bodyPr>
            <a:normAutofit/>
          </a:bodyPr>
          <a:lstStyle/>
          <a:p>
            <a:pPr>
              <a:buFont typeface="Wingdings" panose="05000000000000000000" pitchFamily="2" charset="2"/>
              <a:buChar char="U"/>
            </a:pPr>
            <a:r>
              <a:rPr lang="en-US" sz="3500" dirty="0" smtClean="0"/>
              <a:t> </a:t>
            </a:r>
            <a:r>
              <a:rPr lang="en-US" sz="3200" dirty="0" smtClean="0">
                <a:solidFill>
                  <a:schemeClr val="tx2"/>
                </a:solidFill>
              </a:rPr>
              <a:t>Early disciples </a:t>
            </a:r>
            <a:r>
              <a:rPr lang="en-US" sz="3200" dirty="0">
                <a:solidFill>
                  <a:schemeClr val="tx2"/>
                </a:solidFill>
              </a:rPr>
              <a:t>literally proclaimed the Lord’s death till He comes or He </a:t>
            </a:r>
            <a:r>
              <a:rPr lang="en-US" sz="3200" dirty="0" smtClean="0">
                <a:solidFill>
                  <a:schemeClr val="tx2"/>
                </a:solidFill>
              </a:rPr>
              <a:t>takes </a:t>
            </a:r>
            <a:r>
              <a:rPr lang="en-US" sz="3200" dirty="0">
                <a:solidFill>
                  <a:schemeClr val="tx2"/>
                </a:solidFill>
              </a:rPr>
              <a:t>them home (1 </a:t>
            </a:r>
            <a:r>
              <a:rPr lang="en-US" sz="3200" dirty="0" err="1">
                <a:solidFill>
                  <a:schemeClr val="tx2"/>
                </a:solidFill>
              </a:rPr>
              <a:t>Cor</a:t>
            </a:r>
            <a:r>
              <a:rPr lang="en-US" sz="3200" dirty="0">
                <a:solidFill>
                  <a:schemeClr val="tx2"/>
                </a:solidFill>
              </a:rPr>
              <a:t> 11:26</a:t>
            </a:r>
            <a:r>
              <a:rPr lang="en-US" sz="3200" dirty="0" smtClean="0">
                <a:solidFill>
                  <a:schemeClr val="tx2"/>
                </a:solidFill>
              </a:rPr>
              <a:t>) </a:t>
            </a:r>
          </a:p>
          <a:p>
            <a:pPr marL="45720" indent="0">
              <a:buNone/>
            </a:pPr>
            <a:r>
              <a:rPr lang="en-US" sz="3200" dirty="0" smtClean="0">
                <a:solidFill>
                  <a:schemeClr val="tx2"/>
                </a:solidFill>
              </a:rPr>
              <a:t>“Which </a:t>
            </a:r>
            <a:r>
              <a:rPr lang="en-US" sz="3200" dirty="0">
                <a:solidFill>
                  <a:schemeClr val="tx2"/>
                </a:solidFill>
              </a:rPr>
              <a:t>of the prophets did your fathers not persecute? And they killed those who announced beforehand the coming of the Righteous One, whom you have now betrayed and murdered, you who received the law as delivered by angels and did not keep it.” </a:t>
            </a:r>
            <a:r>
              <a:rPr lang="en-US" sz="3200" dirty="0" smtClean="0">
                <a:solidFill>
                  <a:schemeClr val="tx2"/>
                </a:solidFill>
              </a:rPr>
              <a:t>					Ac </a:t>
            </a:r>
            <a:r>
              <a:rPr lang="en-US" sz="3200" dirty="0">
                <a:solidFill>
                  <a:schemeClr val="tx2"/>
                </a:solidFill>
              </a:rPr>
              <a:t>7:52-53 ESV</a:t>
            </a:r>
          </a:p>
          <a:p>
            <a:pPr marL="45720" indent="0">
              <a:buNone/>
            </a:pPr>
            <a:r>
              <a:rPr lang="en-US" sz="3200" dirty="0" smtClean="0">
                <a:solidFill>
                  <a:schemeClr val="tx2"/>
                </a:solidFill>
              </a:rPr>
              <a:t> </a:t>
            </a:r>
          </a:p>
        </p:txBody>
      </p:sp>
    </p:spTree>
    <p:extLst>
      <p:ext uri="{BB962C8B-B14F-4D97-AF65-F5344CB8AC3E}">
        <p14:creationId xmlns:p14="http://schemas.microsoft.com/office/powerpoint/2010/main" val="274727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9144000" cy="664464"/>
          </a:xfrm>
        </p:spPr>
        <p:txBody>
          <a:bodyPr>
            <a:normAutofit/>
          </a:bodyPr>
          <a:lstStyle/>
          <a:p>
            <a:pPr lvl="0"/>
            <a:r>
              <a:rPr lang="en-US" sz="4000" b="1" dirty="0" smtClean="0">
                <a:solidFill>
                  <a:srgbClr val="FF0000"/>
                </a:solidFill>
              </a:rPr>
              <a:t>o</a:t>
            </a:r>
            <a:r>
              <a:rPr lang="en-US" sz="4000" b="1" dirty="0" smtClean="0"/>
              <a:t>utreach-focused</a:t>
            </a:r>
            <a:endParaRPr lang="en-US" sz="4000" b="1" dirty="0"/>
          </a:p>
        </p:txBody>
      </p:sp>
      <p:sp>
        <p:nvSpPr>
          <p:cNvPr id="3" name="Content Placeholder 2"/>
          <p:cNvSpPr>
            <a:spLocks noGrp="1"/>
          </p:cNvSpPr>
          <p:nvPr>
            <p:ph idx="1"/>
          </p:nvPr>
        </p:nvSpPr>
        <p:spPr>
          <a:xfrm>
            <a:off x="1524000" y="1276998"/>
            <a:ext cx="9144000" cy="5281845"/>
          </a:xfrm>
        </p:spPr>
        <p:txBody>
          <a:bodyPr>
            <a:normAutofit/>
          </a:bodyPr>
          <a:lstStyle/>
          <a:p>
            <a:pPr>
              <a:buFont typeface="Wingdings" panose="05000000000000000000" pitchFamily="2" charset="2"/>
              <a:buChar char="U"/>
            </a:pPr>
            <a:r>
              <a:rPr lang="en-US" sz="3500" dirty="0" smtClean="0"/>
              <a:t> </a:t>
            </a:r>
            <a:r>
              <a:rPr lang="en-US" sz="3200" dirty="0" smtClean="0">
                <a:solidFill>
                  <a:schemeClr val="tx2"/>
                </a:solidFill>
              </a:rPr>
              <a:t>Holy Spirit directed the early church to set Barnabas and Saul apart for missionary work </a:t>
            </a:r>
          </a:p>
          <a:p>
            <a:pPr marL="45720" indent="0">
              <a:buNone/>
            </a:pPr>
            <a:endParaRPr lang="en-US" sz="3200" dirty="0" smtClean="0">
              <a:solidFill>
                <a:schemeClr val="tx2"/>
              </a:solidFill>
            </a:endParaRPr>
          </a:p>
          <a:p>
            <a:pPr marL="45720" indent="0">
              <a:buNone/>
            </a:pPr>
            <a:r>
              <a:rPr lang="en-US" sz="3200" dirty="0" smtClean="0">
                <a:solidFill>
                  <a:schemeClr val="tx2"/>
                </a:solidFill>
              </a:rPr>
              <a:t>While </a:t>
            </a:r>
            <a:r>
              <a:rPr lang="en-US" sz="3200" dirty="0">
                <a:solidFill>
                  <a:schemeClr val="tx2"/>
                </a:solidFill>
              </a:rPr>
              <a:t>they were worshiping the Lord and fasting, the Holy Spirit said, “Set apart for me Barnabas and Saul for the work to which I have called them.”</a:t>
            </a:r>
            <a:r>
              <a:rPr lang="en-US" sz="3200" dirty="0" smtClean="0">
                <a:solidFill>
                  <a:schemeClr val="tx2"/>
                </a:solidFill>
              </a:rPr>
              <a:t>								Ac 13:2 </a:t>
            </a:r>
            <a:r>
              <a:rPr lang="en-US" sz="3200" dirty="0">
                <a:solidFill>
                  <a:schemeClr val="tx2"/>
                </a:solidFill>
              </a:rPr>
              <a:t>ESV</a:t>
            </a:r>
          </a:p>
          <a:p>
            <a:pPr marL="45720" indent="0">
              <a:buNone/>
            </a:pPr>
            <a:r>
              <a:rPr lang="en-US" sz="3200" dirty="0" smtClean="0">
                <a:solidFill>
                  <a:schemeClr val="tx2"/>
                </a:solidFill>
              </a:rPr>
              <a:t> </a:t>
            </a:r>
          </a:p>
        </p:txBody>
      </p:sp>
    </p:spTree>
    <p:extLst>
      <p:ext uri="{BB962C8B-B14F-4D97-AF65-F5344CB8AC3E}">
        <p14:creationId xmlns:p14="http://schemas.microsoft.com/office/powerpoint/2010/main" val="298610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9144000" cy="664464"/>
          </a:xfrm>
        </p:spPr>
        <p:txBody>
          <a:bodyPr>
            <a:normAutofit/>
          </a:bodyPr>
          <a:lstStyle/>
          <a:p>
            <a:r>
              <a:rPr lang="en-US" sz="4000" b="1" dirty="0" smtClean="0">
                <a:solidFill>
                  <a:srgbClr val="FF0000"/>
                </a:solidFill>
              </a:rPr>
              <a:t>o</a:t>
            </a:r>
            <a:r>
              <a:rPr lang="en-US" sz="4000" b="1" dirty="0" smtClean="0"/>
              <a:t>utreach-focused application</a:t>
            </a:r>
            <a:endParaRPr lang="en-US" sz="4000" b="1" dirty="0"/>
          </a:p>
        </p:txBody>
      </p:sp>
      <p:sp>
        <p:nvSpPr>
          <p:cNvPr id="3" name="Content Placeholder 2"/>
          <p:cNvSpPr>
            <a:spLocks noGrp="1"/>
          </p:cNvSpPr>
          <p:nvPr>
            <p:ph idx="1"/>
          </p:nvPr>
        </p:nvSpPr>
        <p:spPr>
          <a:xfrm>
            <a:off x="1524000" y="1694688"/>
            <a:ext cx="9144000" cy="4876800"/>
          </a:xfrm>
        </p:spPr>
        <p:txBody>
          <a:bodyPr>
            <a:normAutofit/>
          </a:bodyPr>
          <a:lstStyle/>
          <a:p>
            <a:pPr marL="45720" indent="0">
              <a:buNone/>
            </a:pPr>
            <a:r>
              <a:rPr lang="en-US" sz="3200" dirty="0" smtClean="0">
                <a:solidFill>
                  <a:schemeClr val="tx2"/>
                </a:solidFill>
              </a:rPr>
              <a:t>Are </a:t>
            </a:r>
            <a:r>
              <a:rPr lang="en-US" sz="3200" dirty="0">
                <a:solidFill>
                  <a:schemeClr val="tx2"/>
                </a:solidFill>
              </a:rPr>
              <a:t>we convinced that the message of the Cross is still the good news to be proclaimed?  Or have we grown cold in our first love? </a:t>
            </a:r>
            <a:endParaRPr lang="en-US" sz="3200" dirty="0" smtClean="0">
              <a:solidFill>
                <a:schemeClr val="tx2"/>
              </a:solidFill>
            </a:endParaRPr>
          </a:p>
          <a:p>
            <a:pPr marL="45720" indent="0">
              <a:buNone/>
            </a:pPr>
            <a:r>
              <a:rPr lang="en-US" sz="3200" dirty="0" smtClean="0">
                <a:solidFill>
                  <a:schemeClr val="tx2"/>
                </a:solidFill>
              </a:rPr>
              <a:t>For</a:t>
            </a:r>
            <a:r>
              <a:rPr lang="en-US" sz="3200" dirty="0">
                <a:solidFill>
                  <a:schemeClr val="tx2"/>
                </a:solidFill>
              </a:rPr>
              <a:t> I am not ashamed of the gospel, for it is the power of God for salvation to everyone who believes, </a:t>
            </a:r>
            <a:r>
              <a:rPr lang="en-US" sz="3200" dirty="0" smtClean="0">
                <a:solidFill>
                  <a:schemeClr val="tx2"/>
                </a:solidFill>
              </a:rPr>
              <a:t>to </a:t>
            </a:r>
            <a:r>
              <a:rPr lang="en-US" sz="3200" dirty="0">
                <a:solidFill>
                  <a:schemeClr val="tx2"/>
                </a:solidFill>
              </a:rPr>
              <a:t>the Jew first and also to the Greek.   Rom 1:16 </a:t>
            </a:r>
            <a:endParaRPr lang="en-US" sz="3200" dirty="0" smtClean="0">
              <a:solidFill>
                <a:schemeClr val="tx2"/>
              </a:solidFill>
            </a:endParaRPr>
          </a:p>
          <a:p>
            <a:pPr marL="45720" indent="0">
              <a:buNone/>
            </a:pPr>
            <a:endParaRPr lang="en-SG" sz="3200" dirty="0">
              <a:solidFill>
                <a:schemeClr val="tx2"/>
              </a:solidFill>
            </a:endParaRPr>
          </a:p>
          <a:p>
            <a:pPr marL="45720" indent="0">
              <a:buNone/>
            </a:pPr>
            <a:r>
              <a:rPr lang="en-SG" sz="3200" dirty="0">
                <a:solidFill>
                  <a:schemeClr val="tx2"/>
                </a:solidFill>
              </a:rPr>
              <a:t>Go to </a:t>
            </a:r>
            <a:r>
              <a:rPr lang="en-SG" sz="3200" dirty="0">
                <a:solidFill>
                  <a:schemeClr val="tx2"/>
                </a:solidFill>
                <a:hlinkClick r:id="rId2"/>
              </a:rPr>
              <a:t>www.menti.com</a:t>
            </a:r>
            <a:r>
              <a:rPr lang="en-SG" sz="3200" dirty="0">
                <a:solidFill>
                  <a:schemeClr val="tx2"/>
                </a:solidFill>
              </a:rPr>
              <a:t> &amp; use the code shown</a:t>
            </a:r>
            <a:endParaRPr lang="en-US" sz="3200" dirty="0">
              <a:solidFill>
                <a:schemeClr val="tx2"/>
              </a:solidFill>
            </a:endParaRPr>
          </a:p>
          <a:p>
            <a:pPr marL="45720" indent="0">
              <a:buNone/>
            </a:pPr>
            <a:endParaRPr lang="en-US" sz="3200" dirty="0">
              <a:solidFill>
                <a:schemeClr val="tx2"/>
              </a:solidFill>
            </a:endParaRPr>
          </a:p>
          <a:p>
            <a:pPr marL="45720" indent="0">
              <a:buNone/>
            </a:pPr>
            <a:endParaRPr lang="en-US" sz="3200" dirty="0">
              <a:solidFill>
                <a:schemeClr val="tx2"/>
              </a:solidFill>
            </a:endParaRPr>
          </a:p>
        </p:txBody>
      </p:sp>
    </p:spTree>
    <p:extLst>
      <p:ext uri="{BB962C8B-B14F-4D97-AF65-F5344CB8AC3E}">
        <p14:creationId xmlns:p14="http://schemas.microsoft.com/office/powerpoint/2010/main" val="9168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Birth of the new testament church</a:t>
            </a:r>
            <a:endParaRPr lang="en-US" sz="4000" b="1"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U"/>
            </a:pPr>
            <a:r>
              <a:rPr lang="en-SG" sz="3200" dirty="0" smtClean="0"/>
              <a:t> </a:t>
            </a:r>
            <a:r>
              <a:rPr lang="en-SG" sz="3200" dirty="0" smtClean="0">
                <a:solidFill>
                  <a:schemeClr val="tx2"/>
                </a:solidFill>
              </a:rPr>
              <a:t>Outpouring of the Holy Spirit on the 120</a:t>
            </a:r>
          </a:p>
          <a:p>
            <a:pPr>
              <a:buFont typeface="Wingdings" panose="05000000000000000000" pitchFamily="2" charset="2"/>
              <a:buChar char="U"/>
            </a:pPr>
            <a:r>
              <a:rPr lang="en-US" sz="3200" dirty="0">
                <a:solidFill>
                  <a:schemeClr val="tx2"/>
                </a:solidFill>
              </a:rPr>
              <a:t> </a:t>
            </a:r>
            <a:r>
              <a:rPr lang="en-US" sz="3200" dirty="0" smtClean="0">
                <a:solidFill>
                  <a:schemeClr val="tx2"/>
                </a:solidFill>
              </a:rPr>
              <a:t>Apostle Peter’s first sermon brought in 3000 </a:t>
            </a:r>
            <a:r>
              <a:rPr lang="en-US" sz="3200" dirty="0" smtClean="0">
                <a:solidFill>
                  <a:srgbClr val="0070C0"/>
                </a:solidFill>
              </a:rPr>
              <a:t>men</a:t>
            </a:r>
          </a:p>
          <a:p>
            <a:pPr lvl="1">
              <a:buFont typeface="Wingdings" panose="05000000000000000000" pitchFamily="2" charset="2"/>
              <a:buChar char="§"/>
            </a:pPr>
            <a:r>
              <a:rPr lang="en-SG" sz="3000" dirty="0" smtClean="0">
                <a:solidFill>
                  <a:schemeClr val="tx2"/>
                </a:solidFill>
              </a:rPr>
              <a:t>More than 2500% increase in one anointed day!</a:t>
            </a:r>
          </a:p>
          <a:p>
            <a:pPr marL="365760" lvl="1" indent="0">
              <a:buNone/>
            </a:pPr>
            <a:endParaRPr lang="en-US" sz="3200" dirty="0" smtClean="0">
              <a:solidFill>
                <a:schemeClr val="tx2"/>
              </a:solidFill>
            </a:endParaRPr>
          </a:p>
          <a:p>
            <a:pPr marL="365760" lvl="1" indent="0">
              <a:buNone/>
            </a:pPr>
            <a:r>
              <a:rPr lang="en-US" sz="3200" dirty="0" smtClean="0">
                <a:solidFill>
                  <a:schemeClr val="tx2"/>
                </a:solidFill>
              </a:rPr>
              <a:t>But </a:t>
            </a:r>
            <a:r>
              <a:rPr lang="en-US" sz="3200" dirty="0">
                <a:solidFill>
                  <a:schemeClr val="tx2"/>
                </a:solidFill>
              </a:rPr>
              <a:t>many of those who had heard the word believed, and the number of the </a:t>
            </a:r>
            <a:r>
              <a:rPr lang="en-US" sz="3200" dirty="0">
                <a:solidFill>
                  <a:srgbClr val="0070C0"/>
                </a:solidFill>
              </a:rPr>
              <a:t>men</a:t>
            </a:r>
            <a:r>
              <a:rPr lang="en-US" sz="3200" dirty="0">
                <a:solidFill>
                  <a:schemeClr val="tx2"/>
                </a:solidFill>
              </a:rPr>
              <a:t> came to about five thousand. </a:t>
            </a:r>
            <a:r>
              <a:rPr lang="en-US" sz="3200" dirty="0" smtClean="0">
                <a:solidFill>
                  <a:schemeClr val="tx2"/>
                </a:solidFill>
              </a:rPr>
              <a:t>			Ac </a:t>
            </a:r>
            <a:r>
              <a:rPr lang="en-US" sz="3200" dirty="0">
                <a:solidFill>
                  <a:schemeClr val="tx2"/>
                </a:solidFill>
              </a:rPr>
              <a:t>4:4 ESV</a:t>
            </a:r>
          </a:p>
          <a:p>
            <a:pPr marL="365760" lvl="1" indent="0">
              <a:buNone/>
            </a:pPr>
            <a:endParaRPr lang="en-US" sz="3200" dirty="0"/>
          </a:p>
          <a:p>
            <a:pPr marL="45720" indent="0">
              <a:buSzPct val="80000"/>
              <a:buNone/>
            </a:pPr>
            <a:endParaRPr lang="en-US" sz="3200" dirty="0"/>
          </a:p>
        </p:txBody>
      </p:sp>
    </p:spTree>
    <p:extLst>
      <p:ext uri="{BB962C8B-B14F-4D97-AF65-F5344CB8AC3E}">
        <p14:creationId xmlns:p14="http://schemas.microsoft.com/office/powerpoint/2010/main" val="283697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9144000" cy="664464"/>
          </a:xfrm>
        </p:spPr>
        <p:txBody>
          <a:bodyPr>
            <a:normAutofit/>
          </a:bodyPr>
          <a:lstStyle/>
          <a:p>
            <a:r>
              <a:rPr lang="en-US" sz="4000" b="1" dirty="0" smtClean="0">
                <a:solidFill>
                  <a:srgbClr val="FF0000"/>
                </a:solidFill>
              </a:rPr>
              <a:t>r</a:t>
            </a:r>
            <a:r>
              <a:rPr lang="en-US" sz="4000" b="1" dirty="0" smtClean="0"/>
              <a:t>elational</a:t>
            </a:r>
            <a:endParaRPr lang="en-US" sz="4000" b="1" dirty="0"/>
          </a:p>
        </p:txBody>
      </p:sp>
      <p:sp>
        <p:nvSpPr>
          <p:cNvPr id="3" name="Content Placeholder 2"/>
          <p:cNvSpPr>
            <a:spLocks noGrp="1"/>
          </p:cNvSpPr>
          <p:nvPr>
            <p:ph idx="1"/>
          </p:nvPr>
        </p:nvSpPr>
        <p:spPr>
          <a:xfrm>
            <a:off x="1524000" y="1694688"/>
            <a:ext cx="9144000" cy="4876800"/>
          </a:xfrm>
        </p:spPr>
        <p:txBody>
          <a:bodyPr>
            <a:normAutofit/>
          </a:bodyPr>
          <a:lstStyle/>
          <a:p>
            <a:pPr>
              <a:buFont typeface="Wingdings" panose="05000000000000000000" pitchFamily="2" charset="2"/>
              <a:buChar char="U"/>
            </a:pPr>
            <a:r>
              <a:rPr lang="en-US" sz="3200" dirty="0" smtClean="0"/>
              <a:t> </a:t>
            </a:r>
            <a:r>
              <a:rPr lang="en-US" sz="3200" dirty="0" smtClean="0">
                <a:solidFill>
                  <a:schemeClr val="tx2"/>
                </a:solidFill>
              </a:rPr>
              <a:t>They </a:t>
            </a:r>
            <a:r>
              <a:rPr lang="en-US" sz="3200" dirty="0">
                <a:solidFill>
                  <a:schemeClr val="tx2"/>
                </a:solidFill>
              </a:rPr>
              <a:t>devoted themselves to fellowship (</a:t>
            </a:r>
            <a:r>
              <a:rPr lang="en-US" sz="3200" dirty="0" err="1" smtClean="0">
                <a:solidFill>
                  <a:schemeClr val="tx2"/>
                </a:solidFill>
              </a:rPr>
              <a:t>koinonia</a:t>
            </a:r>
            <a:r>
              <a:rPr lang="en-US" sz="3200" dirty="0" smtClean="0">
                <a:solidFill>
                  <a:schemeClr val="tx2"/>
                </a:solidFill>
              </a:rPr>
              <a:t>) </a:t>
            </a:r>
            <a:r>
              <a:rPr lang="en-US" sz="3200" dirty="0">
                <a:solidFill>
                  <a:schemeClr val="tx2"/>
                </a:solidFill>
              </a:rPr>
              <a:t>… selling their possessions and distributing the proceeds to all … attending the temple together and breaking bread in their homes (</a:t>
            </a:r>
            <a:r>
              <a:rPr lang="en-US" sz="3200" dirty="0" err="1">
                <a:solidFill>
                  <a:schemeClr val="tx2"/>
                </a:solidFill>
              </a:rPr>
              <a:t>oikos</a:t>
            </a:r>
            <a:r>
              <a:rPr lang="en-US" sz="3200" dirty="0">
                <a:solidFill>
                  <a:schemeClr val="tx2"/>
                </a:solidFill>
              </a:rPr>
              <a:t>), they received their food with glad and generous </a:t>
            </a:r>
            <a:r>
              <a:rPr lang="en-US" sz="3200" dirty="0" smtClean="0">
                <a:solidFill>
                  <a:schemeClr val="tx2"/>
                </a:solidFill>
              </a:rPr>
              <a:t>hearts</a:t>
            </a:r>
          </a:p>
          <a:p>
            <a:pPr>
              <a:buFont typeface="Wingdings" panose="05000000000000000000" pitchFamily="2" charset="2"/>
              <a:buChar char="U"/>
            </a:pPr>
            <a:r>
              <a:rPr lang="en-SG" sz="3200" dirty="0">
                <a:solidFill>
                  <a:schemeClr val="tx2"/>
                </a:solidFill>
              </a:rPr>
              <a:t> </a:t>
            </a:r>
            <a:r>
              <a:rPr lang="en-SG" sz="3200" dirty="0" err="1" smtClean="0">
                <a:solidFill>
                  <a:schemeClr val="tx2"/>
                </a:solidFill>
              </a:rPr>
              <a:t>Koinonia</a:t>
            </a:r>
            <a:r>
              <a:rPr lang="en-SG" sz="3200" dirty="0" smtClean="0">
                <a:solidFill>
                  <a:schemeClr val="tx2"/>
                </a:solidFill>
              </a:rPr>
              <a:t>: sharing in common</a:t>
            </a:r>
          </a:p>
          <a:p>
            <a:pPr>
              <a:buFont typeface="Wingdings" panose="05000000000000000000" pitchFamily="2" charset="2"/>
              <a:buChar char="U"/>
            </a:pPr>
            <a:r>
              <a:rPr lang="en-SG" sz="3200" dirty="0">
                <a:solidFill>
                  <a:schemeClr val="tx2"/>
                </a:solidFill>
              </a:rPr>
              <a:t> </a:t>
            </a:r>
            <a:r>
              <a:rPr lang="en-SG" sz="3200" dirty="0" smtClean="0">
                <a:solidFill>
                  <a:schemeClr val="tx2"/>
                </a:solidFill>
              </a:rPr>
              <a:t>The people gave </a:t>
            </a:r>
            <a:r>
              <a:rPr lang="en-SG" sz="3200" u="sng" dirty="0" smtClean="0">
                <a:solidFill>
                  <a:schemeClr val="tx2"/>
                </a:solidFill>
              </a:rPr>
              <a:t>voluntarily</a:t>
            </a:r>
            <a:r>
              <a:rPr lang="en-SG" sz="3200" dirty="0" smtClean="0">
                <a:solidFill>
                  <a:schemeClr val="tx2"/>
                </a:solidFill>
              </a:rPr>
              <a:t> to help one another</a:t>
            </a:r>
            <a:endParaRPr lang="en-US" sz="3200" dirty="0">
              <a:solidFill>
                <a:schemeClr val="tx2"/>
              </a:solidFill>
            </a:endParaRPr>
          </a:p>
        </p:txBody>
      </p:sp>
    </p:spTree>
    <p:extLst>
      <p:ext uri="{BB962C8B-B14F-4D97-AF65-F5344CB8AC3E}">
        <p14:creationId xmlns:p14="http://schemas.microsoft.com/office/powerpoint/2010/main" val="25891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6726"/>
            <a:ext cx="9144000" cy="664464"/>
          </a:xfrm>
        </p:spPr>
        <p:txBody>
          <a:bodyPr>
            <a:normAutofit/>
          </a:bodyPr>
          <a:lstStyle/>
          <a:p>
            <a:r>
              <a:rPr lang="en-US" sz="4000" b="1" dirty="0" smtClean="0">
                <a:solidFill>
                  <a:srgbClr val="FF0000"/>
                </a:solidFill>
              </a:rPr>
              <a:t>r</a:t>
            </a:r>
            <a:r>
              <a:rPr lang="en-US" sz="4000" b="1" dirty="0" smtClean="0"/>
              <a:t>elational</a:t>
            </a:r>
            <a:endParaRPr lang="en-US" sz="4000" b="1" dirty="0"/>
          </a:p>
        </p:txBody>
      </p:sp>
      <p:sp>
        <p:nvSpPr>
          <p:cNvPr id="3" name="Content Placeholder 2"/>
          <p:cNvSpPr>
            <a:spLocks noGrp="1"/>
          </p:cNvSpPr>
          <p:nvPr>
            <p:ph idx="1"/>
          </p:nvPr>
        </p:nvSpPr>
        <p:spPr>
          <a:xfrm>
            <a:off x="1524000" y="1121663"/>
            <a:ext cx="9689432" cy="5531799"/>
          </a:xfrm>
        </p:spPr>
        <p:txBody>
          <a:bodyPr>
            <a:normAutofit fontScale="92500"/>
          </a:bodyPr>
          <a:lstStyle/>
          <a:p>
            <a:pPr marL="45720" indent="0">
              <a:buNone/>
            </a:pPr>
            <a:r>
              <a:rPr lang="en-US" sz="3200" dirty="0" smtClean="0">
                <a:solidFill>
                  <a:schemeClr val="tx2"/>
                </a:solidFill>
              </a:rPr>
              <a:t> </a:t>
            </a:r>
            <a:r>
              <a:rPr lang="en-SG" sz="3500" b="1" baseline="30000" dirty="0">
                <a:solidFill>
                  <a:schemeClr val="tx2"/>
                </a:solidFill>
              </a:rPr>
              <a:t>32 </a:t>
            </a:r>
            <a:r>
              <a:rPr lang="en-SG" sz="3500" dirty="0">
                <a:solidFill>
                  <a:schemeClr val="tx2"/>
                </a:solidFill>
              </a:rPr>
              <a:t>Now the full number of those who believed were of one heart and soul, and no one said that any of the things that belonged to him was his own, but they had everything in common. </a:t>
            </a:r>
            <a:r>
              <a:rPr lang="en-SG" sz="3500" b="1" baseline="30000" dirty="0" smtClean="0">
                <a:solidFill>
                  <a:schemeClr val="tx2"/>
                </a:solidFill>
              </a:rPr>
              <a:t>34</a:t>
            </a:r>
            <a:r>
              <a:rPr lang="en-SG" sz="3500" b="1" baseline="30000" dirty="0">
                <a:solidFill>
                  <a:schemeClr val="tx2"/>
                </a:solidFill>
              </a:rPr>
              <a:t> </a:t>
            </a:r>
            <a:r>
              <a:rPr lang="en-SG" sz="3500" dirty="0">
                <a:solidFill>
                  <a:schemeClr val="tx2"/>
                </a:solidFill>
              </a:rPr>
              <a:t>There was not a needy person among them, for as many as were owners of lands or houses sold them and brought the proceeds of what was sold </a:t>
            </a:r>
            <a:r>
              <a:rPr lang="en-SG" sz="3500" b="1" baseline="30000" dirty="0">
                <a:solidFill>
                  <a:schemeClr val="tx2"/>
                </a:solidFill>
              </a:rPr>
              <a:t>35 </a:t>
            </a:r>
            <a:r>
              <a:rPr lang="en-SG" sz="3500" dirty="0">
                <a:solidFill>
                  <a:schemeClr val="tx2"/>
                </a:solidFill>
              </a:rPr>
              <a:t>and laid it at the apostles' feet, and it was distributed to each as any had need. </a:t>
            </a:r>
            <a:r>
              <a:rPr lang="en-SG" sz="3500" b="1" baseline="30000" dirty="0">
                <a:solidFill>
                  <a:schemeClr val="tx2"/>
                </a:solidFill>
              </a:rPr>
              <a:t>36 </a:t>
            </a:r>
            <a:r>
              <a:rPr lang="en-SG" sz="3500" dirty="0">
                <a:solidFill>
                  <a:schemeClr val="tx2"/>
                </a:solidFill>
              </a:rPr>
              <a:t>Thus Joseph, who was also called by the apostles Barnabas (which means son of encouragement), a Levite, a native of Cyprus, </a:t>
            </a:r>
            <a:r>
              <a:rPr lang="en-SG" sz="3500" b="1" baseline="30000" dirty="0">
                <a:solidFill>
                  <a:schemeClr val="tx2"/>
                </a:solidFill>
              </a:rPr>
              <a:t>37 </a:t>
            </a:r>
            <a:r>
              <a:rPr lang="en-SG" sz="3500" dirty="0">
                <a:solidFill>
                  <a:schemeClr val="tx2"/>
                </a:solidFill>
              </a:rPr>
              <a:t>sold a field that belonged to him and brought the money and laid it at the apostles' feet.  </a:t>
            </a:r>
            <a:r>
              <a:rPr lang="en-SG" sz="3500" dirty="0" smtClean="0">
                <a:solidFill>
                  <a:schemeClr val="tx2"/>
                </a:solidFill>
              </a:rPr>
              <a:t>   Ac 4:32-37</a:t>
            </a:r>
            <a:endParaRPr lang="en-US" sz="3500" dirty="0">
              <a:solidFill>
                <a:schemeClr val="tx2"/>
              </a:solidFill>
            </a:endParaRPr>
          </a:p>
        </p:txBody>
      </p:sp>
    </p:spTree>
    <p:extLst>
      <p:ext uri="{BB962C8B-B14F-4D97-AF65-F5344CB8AC3E}">
        <p14:creationId xmlns:p14="http://schemas.microsoft.com/office/powerpoint/2010/main" val="373457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9144000" cy="664464"/>
          </a:xfrm>
        </p:spPr>
        <p:txBody>
          <a:bodyPr>
            <a:normAutofit/>
          </a:bodyPr>
          <a:lstStyle/>
          <a:p>
            <a:r>
              <a:rPr lang="en-US" sz="4000" b="1" dirty="0" smtClean="0">
                <a:solidFill>
                  <a:srgbClr val="FF0000"/>
                </a:solidFill>
              </a:rPr>
              <a:t>r</a:t>
            </a:r>
            <a:r>
              <a:rPr lang="en-US" sz="4000" b="1" dirty="0" smtClean="0"/>
              <a:t>elational</a:t>
            </a:r>
            <a:endParaRPr lang="en-US" sz="4000" b="1" dirty="0"/>
          </a:p>
        </p:txBody>
      </p:sp>
      <p:sp>
        <p:nvSpPr>
          <p:cNvPr id="3" name="Content Placeholder 2"/>
          <p:cNvSpPr>
            <a:spLocks noGrp="1"/>
          </p:cNvSpPr>
          <p:nvPr>
            <p:ph idx="1"/>
          </p:nvPr>
        </p:nvSpPr>
        <p:spPr>
          <a:xfrm>
            <a:off x="1524000" y="1368116"/>
            <a:ext cx="9144000" cy="4876800"/>
          </a:xfrm>
        </p:spPr>
        <p:txBody>
          <a:bodyPr>
            <a:normAutofit/>
          </a:bodyPr>
          <a:lstStyle/>
          <a:p>
            <a:pPr>
              <a:buFont typeface="Wingdings" panose="05000000000000000000" pitchFamily="2" charset="2"/>
              <a:buChar char="U"/>
            </a:pPr>
            <a:r>
              <a:rPr lang="en-US" sz="3200" dirty="0" smtClean="0"/>
              <a:t> </a:t>
            </a:r>
            <a:r>
              <a:rPr lang="en-US" sz="3200" dirty="0">
                <a:solidFill>
                  <a:schemeClr val="tx2"/>
                </a:solidFill>
              </a:rPr>
              <a:t>Encourage &amp; build one another up (1 </a:t>
            </a:r>
            <a:r>
              <a:rPr lang="en-US" sz="3200" dirty="0" err="1">
                <a:solidFill>
                  <a:schemeClr val="tx2"/>
                </a:solidFill>
              </a:rPr>
              <a:t>Th</a:t>
            </a:r>
            <a:r>
              <a:rPr lang="en-US" sz="3200" dirty="0">
                <a:solidFill>
                  <a:schemeClr val="tx2"/>
                </a:solidFill>
              </a:rPr>
              <a:t> 5:11</a:t>
            </a:r>
            <a:r>
              <a:rPr lang="en-US" sz="3200" dirty="0" smtClean="0">
                <a:solidFill>
                  <a:schemeClr val="tx2"/>
                </a:solidFill>
              </a:rPr>
              <a:t>)</a:t>
            </a:r>
          </a:p>
          <a:p>
            <a:pPr lvl="1">
              <a:buFont typeface="Wingdings" panose="05000000000000000000" pitchFamily="2" charset="2"/>
              <a:buChar char="§"/>
            </a:pPr>
            <a:r>
              <a:rPr lang="en-SG" sz="3000" dirty="0" smtClean="0">
                <a:solidFill>
                  <a:schemeClr val="tx2"/>
                </a:solidFill>
              </a:rPr>
              <a:t>Giving (Ac 20:35)</a:t>
            </a:r>
          </a:p>
          <a:p>
            <a:pPr lvl="1">
              <a:buFont typeface="Wingdings" panose="05000000000000000000" pitchFamily="2" charset="2"/>
              <a:buChar char="§"/>
            </a:pPr>
            <a:r>
              <a:rPr lang="en-SG" sz="3000" dirty="0" smtClean="0">
                <a:solidFill>
                  <a:schemeClr val="tx2"/>
                </a:solidFill>
              </a:rPr>
              <a:t>Faithful to God (</a:t>
            </a:r>
            <a:r>
              <a:rPr lang="en-SG" sz="3000" dirty="0" err="1" smtClean="0">
                <a:solidFill>
                  <a:schemeClr val="tx2"/>
                </a:solidFill>
              </a:rPr>
              <a:t>Heb</a:t>
            </a:r>
            <a:r>
              <a:rPr lang="en-SG" sz="3000" dirty="0" smtClean="0">
                <a:solidFill>
                  <a:schemeClr val="tx2"/>
                </a:solidFill>
              </a:rPr>
              <a:t> 10:24-25)</a:t>
            </a:r>
          </a:p>
          <a:p>
            <a:pPr lvl="1">
              <a:buFont typeface="Wingdings" panose="05000000000000000000" pitchFamily="2" charset="2"/>
              <a:buChar char="§"/>
            </a:pPr>
            <a:r>
              <a:rPr lang="en-SG" sz="3000" dirty="0" smtClean="0">
                <a:solidFill>
                  <a:schemeClr val="tx2"/>
                </a:solidFill>
              </a:rPr>
              <a:t>Sharing God’s Word</a:t>
            </a:r>
          </a:p>
          <a:p>
            <a:pPr lvl="1">
              <a:buFont typeface="Wingdings" panose="05000000000000000000" pitchFamily="2" charset="2"/>
              <a:buChar char="§"/>
            </a:pPr>
            <a:r>
              <a:rPr lang="en-SG" sz="3000" dirty="0" smtClean="0">
                <a:solidFill>
                  <a:schemeClr val="tx2"/>
                </a:solidFill>
              </a:rPr>
              <a:t>Visitation</a:t>
            </a:r>
          </a:p>
          <a:p>
            <a:pPr lvl="1">
              <a:buFont typeface="Wingdings" panose="05000000000000000000" pitchFamily="2" charset="2"/>
              <a:buChar char="§"/>
            </a:pPr>
            <a:r>
              <a:rPr lang="en-SG" sz="3000" dirty="0" smtClean="0">
                <a:solidFill>
                  <a:schemeClr val="tx2"/>
                </a:solidFill>
              </a:rPr>
              <a:t>Outings</a:t>
            </a:r>
            <a:endParaRPr lang="en-US" sz="3000" dirty="0" smtClean="0">
              <a:solidFill>
                <a:schemeClr val="tx2"/>
              </a:solidFill>
            </a:endParaRPr>
          </a:p>
          <a:p>
            <a:pPr>
              <a:buFont typeface="Wingdings" panose="05000000000000000000" pitchFamily="2" charset="2"/>
              <a:buChar char="U"/>
            </a:pPr>
            <a:r>
              <a:rPr lang="en-SG" sz="3200" dirty="0">
                <a:solidFill>
                  <a:schemeClr val="tx2"/>
                </a:solidFill>
              </a:rPr>
              <a:t> </a:t>
            </a:r>
            <a:r>
              <a:rPr lang="en-US" sz="3200" dirty="0">
                <a:solidFill>
                  <a:schemeClr val="tx2"/>
                </a:solidFill>
              </a:rPr>
              <a:t>Admonish </a:t>
            </a:r>
            <a:r>
              <a:rPr lang="en-US" sz="3200" dirty="0" smtClean="0">
                <a:solidFill>
                  <a:schemeClr val="tx2"/>
                </a:solidFill>
              </a:rPr>
              <a:t>one </a:t>
            </a:r>
            <a:r>
              <a:rPr lang="en-US" sz="3200" dirty="0">
                <a:solidFill>
                  <a:schemeClr val="tx2"/>
                </a:solidFill>
              </a:rPr>
              <a:t>another (Col 3:16</a:t>
            </a:r>
            <a:r>
              <a:rPr lang="en-US" sz="3200" dirty="0" smtClean="0">
                <a:solidFill>
                  <a:schemeClr val="tx2"/>
                </a:solidFill>
              </a:rPr>
              <a:t>)</a:t>
            </a:r>
          </a:p>
          <a:p>
            <a:pPr lvl="1">
              <a:buFont typeface="Wingdings" panose="05000000000000000000" pitchFamily="2" charset="2"/>
              <a:buChar char="§"/>
            </a:pPr>
            <a:r>
              <a:rPr lang="en-SG" sz="3000" dirty="0" smtClean="0">
                <a:solidFill>
                  <a:schemeClr val="tx2"/>
                </a:solidFill>
              </a:rPr>
              <a:t>Falsehood</a:t>
            </a:r>
          </a:p>
          <a:p>
            <a:pPr lvl="1">
              <a:buFont typeface="Wingdings" panose="05000000000000000000" pitchFamily="2" charset="2"/>
              <a:buChar char="§"/>
            </a:pPr>
            <a:r>
              <a:rPr lang="en-SG" sz="3000" dirty="0" smtClean="0">
                <a:solidFill>
                  <a:schemeClr val="tx2"/>
                </a:solidFill>
              </a:rPr>
              <a:t>Conflict (Phil 4:2)</a:t>
            </a:r>
          </a:p>
          <a:p>
            <a:pPr>
              <a:buFont typeface="Wingdings" panose="05000000000000000000" pitchFamily="2" charset="2"/>
              <a:buChar char="U"/>
            </a:pPr>
            <a:endParaRPr lang="en-US" sz="3200" dirty="0">
              <a:solidFill>
                <a:schemeClr val="tx2"/>
              </a:solidFill>
            </a:endParaRPr>
          </a:p>
        </p:txBody>
      </p:sp>
    </p:spTree>
    <p:extLst>
      <p:ext uri="{BB962C8B-B14F-4D97-AF65-F5344CB8AC3E}">
        <p14:creationId xmlns:p14="http://schemas.microsoft.com/office/powerpoint/2010/main" val="261916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sz="4000" b="1" dirty="0" smtClean="0"/>
              <a:t>The power of togetherness</a:t>
            </a:r>
            <a:endParaRPr lang="en-US" sz="4000" b="1" dirty="0"/>
          </a:p>
        </p:txBody>
      </p:sp>
      <p:sp>
        <p:nvSpPr>
          <p:cNvPr id="3" name="Content Placeholder 2"/>
          <p:cNvSpPr>
            <a:spLocks noGrp="1"/>
          </p:cNvSpPr>
          <p:nvPr>
            <p:ph idx="1"/>
          </p:nvPr>
        </p:nvSpPr>
        <p:spPr/>
        <p:txBody>
          <a:bodyPr>
            <a:normAutofit/>
          </a:bodyPr>
          <a:lstStyle/>
          <a:p>
            <a:pPr marL="0" indent="0">
              <a:buNone/>
            </a:pPr>
            <a:r>
              <a:rPr lang="en-SG" sz="3200" dirty="0">
                <a:solidFill>
                  <a:schemeClr val="tx2"/>
                </a:solidFill>
              </a:rPr>
              <a:t>“If you want to go quickly, go alone. If you want to go far, go together.”    </a:t>
            </a:r>
            <a:r>
              <a:rPr lang="en-SG" sz="3200" dirty="0" smtClean="0">
                <a:solidFill>
                  <a:schemeClr val="tx2"/>
                </a:solidFill>
              </a:rPr>
              <a:t>				African </a:t>
            </a:r>
            <a:r>
              <a:rPr lang="en-SG" sz="3200" dirty="0">
                <a:solidFill>
                  <a:schemeClr val="tx2"/>
                </a:solidFill>
              </a:rPr>
              <a:t>Proverb</a:t>
            </a:r>
          </a:p>
          <a:p>
            <a:endParaRPr lang="en-US" sz="3200" dirty="0">
              <a:solidFill>
                <a:schemeClr val="tx2"/>
              </a:solidFill>
            </a:endParaRPr>
          </a:p>
          <a:p>
            <a:pPr marL="0" indent="0">
              <a:buNone/>
            </a:pPr>
            <a:r>
              <a:rPr lang="en-SG" sz="3200" dirty="0">
                <a:solidFill>
                  <a:schemeClr val="tx2"/>
                </a:solidFill>
              </a:rPr>
              <a:t>“I can do things you cannot, you can do things I cannot; together we can do great things.”            							</a:t>
            </a:r>
            <a:r>
              <a:rPr lang="en-SG" sz="3200" dirty="0" smtClean="0">
                <a:solidFill>
                  <a:schemeClr val="tx2"/>
                </a:solidFill>
              </a:rPr>
              <a:t>	Mother </a:t>
            </a:r>
            <a:r>
              <a:rPr lang="en-SG" sz="3200" dirty="0">
                <a:solidFill>
                  <a:schemeClr val="tx2"/>
                </a:solidFill>
              </a:rPr>
              <a:t>Teresa</a:t>
            </a:r>
            <a:endParaRPr lang="en-US" sz="3200" dirty="0">
              <a:solidFill>
                <a:schemeClr val="tx2"/>
              </a:solidFill>
            </a:endParaRPr>
          </a:p>
          <a:p>
            <a:endParaRPr lang="en-US" sz="3200" dirty="0">
              <a:solidFill>
                <a:schemeClr val="tx2"/>
              </a:solidFill>
            </a:endParaRPr>
          </a:p>
        </p:txBody>
      </p:sp>
    </p:spTree>
    <p:extLst>
      <p:ext uri="{BB962C8B-B14F-4D97-AF65-F5344CB8AC3E}">
        <p14:creationId xmlns:p14="http://schemas.microsoft.com/office/powerpoint/2010/main" val="91818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9" y="257175"/>
            <a:ext cx="9548813" cy="664464"/>
          </a:xfrm>
        </p:spPr>
        <p:txBody>
          <a:bodyPr>
            <a:normAutofit fontScale="90000"/>
          </a:bodyPr>
          <a:lstStyle/>
          <a:p>
            <a:r>
              <a:rPr lang="en-US" sz="4000" b="1" dirty="0" smtClean="0"/>
              <a:t>MAIN BENEFITS OF HAVING AN ACTIVE SOCIAL LIFE</a:t>
            </a:r>
            <a:endParaRPr lang="en-US" sz="4000" b="1" dirty="0"/>
          </a:p>
        </p:txBody>
      </p:sp>
      <p:sp>
        <p:nvSpPr>
          <p:cNvPr id="3" name="Content Placeholder 2"/>
          <p:cNvSpPr>
            <a:spLocks noGrp="1"/>
          </p:cNvSpPr>
          <p:nvPr>
            <p:ph idx="1"/>
          </p:nvPr>
        </p:nvSpPr>
        <p:spPr>
          <a:xfrm>
            <a:off x="1523998" y="1121664"/>
            <a:ext cx="9748839" cy="5507736"/>
          </a:xfrm>
        </p:spPr>
        <p:txBody>
          <a:bodyPr>
            <a:noAutofit/>
          </a:bodyPr>
          <a:lstStyle/>
          <a:p>
            <a:pPr lvl="0"/>
            <a:r>
              <a:rPr lang="en-US" sz="2800" dirty="0">
                <a:solidFill>
                  <a:schemeClr val="tx2"/>
                </a:solidFill>
              </a:rPr>
              <a:t>You may live longer. People with more social support tend to live longer than those who are more </a:t>
            </a:r>
            <a:r>
              <a:rPr lang="en-US" sz="2800" dirty="0" smtClean="0">
                <a:solidFill>
                  <a:schemeClr val="tx2"/>
                </a:solidFill>
              </a:rPr>
              <a:t>isolated.</a:t>
            </a:r>
            <a:endParaRPr lang="en-US" sz="2800" dirty="0">
              <a:solidFill>
                <a:schemeClr val="tx2"/>
              </a:solidFill>
            </a:endParaRPr>
          </a:p>
          <a:p>
            <a:pPr lvl="0"/>
            <a:r>
              <a:rPr lang="en-US" sz="2800" dirty="0">
                <a:solidFill>
                  <a:schemeClr val="tx2"/>
                </a:solidFill>
              </a:rPr>
              <a:t>You will enjoy better physical health. Social engagement is associated with a stronger immune system, especially for older adults. </a:t>
            </a:r>
            <a:endParaRPr lang="en-US" sz="2800" dirty="0" smtClean="0">
              <a:solidFill>
                <a:schemeClr val="tx2"/>
              </a:solidFill>
            </a:endParaRPr>
          </a:p>
          <a:p>
            <a:pPr lvl="0"/>
            <a:r>
              <a:rPr lang="en-US" sz="2800" dirty="0" smtClean="0">
                <a:solidFill>
                  <a:schemeClr val="tx2"/>
                </a:solidFill>
              </a:rPr>
              <a:t>You </a:t>
            </a:r>
            <a:r>
              <a:rPr lang="en-US" sz="2800" dirty="0">
                <a:solidFill>
                  <a:schemeClr val="tx2"/>
                </a:solidFill>
              </a:rPr>
              <a:t>will enjoy better mental health. Interacting with others boosts feelings of well-being and decreases feelings </a:t>
            </a:r>
            <a:r>
              <a:rPr lang="en-US" sz="2800" dirty="0" smtClean="0">
                <a:solidFill>
                  <a:schemeClr val="tx2"/>
                </a:solidFill>
              </a:rPr>
              <a:t>of depression. </a:t>
            </a:r>
          </a:p>
          <a:p>
            <a:pPr lvl="0"/>
            <a:r>
              <a:rPr lang="en-US" sz="2800" dirty="0" smtClean="0">
                <a:solidFill>
                  <a:schemeClr val="tx2"/>
                </a:solidFill>
              </a:rPr>
              <a:t>You </a:t>
            </a:r>
            <a:r>
              <a:rPr lang="en-US" sz="2800" dirty="0">
                <a:solidFill>
                  <a:schemeClr val="tx2"/>
                </a:solidFill>
              </a:rPr>
              <a:t>may even lower your risk of dementia. More recently, there has been </a:t>
            </a:r>
            <a:r>
              <a:rPr lang="en-US" sz="2800" dirty="0" smtClean="0">
                <a:solidFill>
                  <a:schemeClr val="tx2"/>
                </a:solidFill>
              </a:rPr>
              <a:t>accumulating evidence that </a:t>
            </a:r>
            <a:r>
              <a:rPr lang="en-US" sz="2800" dirty="0">
                <a:solidFill>
                  <a:schemeClr val="tx2"/>
                </a:solidFill>
              </a:rPr>
              <a:t>socializing is good for your brain health. People who connect with others generally perform better on tests </a:t>
            </a:r>
            <a:r>
              <a:rPr lang="en-US" sz="2800" dirty="0" smtClean="0">
                <a:solidFill>
                  <a:schemeClr val="tx2"/>
                </a:solidFill>
              </a:rPr>
              <a:t>of memory</a:t>
            </a:r>
            <a:r>
              <a:rPr lang="en-US" sz="2800" dirty="0">
                <a:solidFill>
                  <a:schemeClr val="tx2"/>
                </a:solidFill>
              </a:rPr>
              <a:t> and other </a:t>
            </a:r>
            <a:r>
              <a:rPr lang="en-US" sz="2800" dirty="0" smtClean="0">
                <a:solidFill>
                  <a:schemeClr val="tx2"/>
                </a:solidFill>
              </a:rPr>
              <a:t>cognitive skills</a:t>
            </a:r>
            <a:r>
              <a:rPr lang="en-US" sz="2800" dirty="0">
                <a:solidFill>
                  <a:schemeClr val="tx2"/>
                </a:solidFill>
              </a:rPr>
              <a:t>. </a:t>
            </a:r>
          </a:p>
        </p:txBody>
      </p:sp>
    </p:spTree>
    <p:extLst>
      <p:ext uri="{BB962C8B-B14F-4D97-AF65-F5344CB8AC3E}">
        <p14:creationId xmlns:p14="http://schemas.microsoft.com/office/powerpoint/2010/main" val="387303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9144000" cy="664464"/>
          </a:xfrm>
        </p:spPr>
        <p:txBody>
          <a:bodyPr>
            <a:normAutofit/>
          </a:bodyPr>
          <a:lstStyle/>
          <a:p>
            <a:r>
              <a:rPr lang="en-US" sz="4000" b="1" dirty="0" smtClean="0">
                <a:solidFill>
                  <a:srgbClr val="FF0000"/>
                </a:solidFill>
              </a:rPr>
              <a:t>R</a:t>
            </a:r>
            <a:r>
              <a:rPr lang="en-US" sz="4000" b="1" dirty="0" smtClean="0"/>
              <a:t>elational application</a:t>
            </a:r>
            <a:endParaRPr lang="en-US" sz="4000" b="1" dirty="0"/>
          </a:p>
        </p:txBody>
      </p:sp>
      <p:sp>
        <p:nvSpPr>
          <p:cNvPr id="3" name="Content Placeholder 2"/>
          <p:cNvSpPr>
            <a:spLocks noGrp="1"/>
          </p:cNvSpPr>
          <p:nvPr>
            <p:ph idx="1"/>
          </p:nvPr>
        </p:nvSpPr>
        <p:spPr>
          <a:xfrm>
            <a:off x="1524000" y="1367311"/>
            <a:ext cx="9144000" cy="4876800"/>
          </a:xfrm>
        </p:spPr>
        <p:txBody>
          <a:bodyPr>
            <a:normAutofit lnSpcReduction="10000"/>
          </a:bodyPr>
          <a:lstStyle/>
          <a:p>
            <a:pPr marL="45720" indent="0">
              <a:buNone/>
            </a:pPr>
            <a:r>
              <a:rPr lang="en-SG" sz="3200" dirty="0">
                <a:solidFill>
                  <a:schemeClr val="tx2"/>
                </a:solidFill>
              </a:rPr>
              <a:t>Are we a cell church?  </a:t>
            </a:r>
            <a:endParaRPr lang="en-SG" sz="3200" dirty="0" smtClean="0">
              <a:solidFill>
                <a:schemeClr val="tx2"/>
              </a:solidFill>
            </a:endParaRPr>
          </a:p>
          <a:p>
            <a:pPr marL="45720" indent="0">
              <a:buNone/>
            </a:pPr>
            <a:r>
              <a:rPr lang="en-SG" sz="3200" dirty="0" smtClean="0">
                <a:solidFill>
                  <a:schemeClr val="tx2"/>
                </a:solidFill>
              </a:rPr>
              <a:t>What </a:t>
            </a:r>
            <a:r>
              <a:rPr lang="en-SG" sz="3200" dirty="0">
                <a:solidFill>
                  <a:schemeClr val="tx2"/>
                </a:solidFill>
              </a:rPr>
              <a:t>is keeping me from being involved in an </a:t>
            </a:r>
            <a:r>
              <a:rPr lang="en-SG" sz="3200" dirty="0" err="1">
                <a:solidFill>
                  <a:schemeClr val="tx2"/>
                </a:solidFill>
              </a:rPr>
              <a:t>Oikos</a:t>
            </a:r>
            <a:r>
              <a:rPr lang="en-SG" sz="3200" dirty="0" smtClean="0">
                <a:solidFill>
                  <a:schemeClr val="tx2"/>
                </a:solidFill>
              </a:rPr>
              <a:t>?</a:t>
            </a:r>
          </a:p>
          <a:p>
            <a:pPr marL="45720" indent="0">
              <a:buNone/>
            </a:pPr>
            <a:r>
              <a:rPr lang="en-US" sz="3200" b="1" baseline="30000" dirty="0" smtClean="0">
                <a:solidFill>
                  <a:schemeClr val="tx2"/>
                </a:solidFill>
              </a:rPr>
              <a:t>24</a:t>
            </a:r>
            <a:r>
              <a:rPr lang="en-US" sz="3200" b="1" baseline="30000" dirty="0">
                <a:solidFill>
                  <a:schemeClr val="tx2"/>
                </a:solidFill>
              </a:rPr>
              <a:t> </a:t>
            </a:r>
            <a:r>
              <a:rPr lang="en-US" sz="3200" dirty="0">
                <a:solidFill>
                  <a:schemeClr val="tx2"/>
                </a:solidFill>
              </a:rPr>
              <a:t>And let us consider how to stir up one another to love and good works, </a:t>
            </a:r>
            <a:r>
              <a:rPr lang="en-US" sz="3200" b="1" baseline="30000" dirty="0">
                <a:solidFill>
                  <a:schemeClr val="tx2"/>
                </a:solidFill>
              </a:rPr>
              <a:t>25 </a:t>
            </a:r>
            <a:r>
              <a:rPr lang="en-US" sz="3200" dirty="0">
                <a:solidFill>
                  <a:schemeClr val="tx2"/>
                </a:solidFill>
              </a:rPr>
              <a:t>not neglecting to meet together, as is the habit of some, but encouraging one another, </a:t>
            </a:r>
            <a:r>
              <a:rPr lang="en-US" sz="3200" dirty="0" smtClean="0">
                <a:solidFill>
                  <a:schemeClr val="tx2"/>
                </a:solidFill>
              </a:rPr>
              <a:t>and</a:t>
            </a:r>
            <a:r>
              <a:rPr lang="en-US" sz="3200" dirty="0">
                <a:solidFill>
                  <a:schemeClr val="tx2"/>
                </a:solidFill>
              </a:rPr>
              <a:t> all the more as you see the Day drawing </a:t>
            </a:r>
            <a:r>
              <a:rPr lang="en-US" sz="3200" dirty="0" smtClean="0">
                <a:solidFill>
                  <a:schemeClr val="tx2"/>
                </a:solidFill>
              </a:rPr>
              <a:t>near.  					</a:t>
            </a:r>
            <a:r>
              <a:rPr lang="en-US" sz="3200" dirty="0" err="1" smtClean="0">
                <a:solidFill>
                  <a:schemeClr val="tx2"/>
                </a:solidFill>
              </a:rPr>
              <a:t>Heb</a:t>
            </a:r>
            <a:r>
              <a:rPr lang="en-US" sz="3200" dirty="0" smtClean="0">
                <a:solidFill>
                  <a:schemeClr val="tx2"/>
                </a:solidFill>
              </a:rPr>
              <a:t> 10:24-25 ESV</a:t>
            </a:r>
          </a:p>
          <a:p>
            <a:pPr marL="45720" indent="0">
              <a:buNone/>
            </a:pPr>
            <a:endParaRPr lang="en-US" sz="3200" dirty="0" smtClean="0">
              <a:solidFill>
                <a:schemeClr val="tx2"/>
              </a:solidFill>
            </a:endParaRPr>
          </a:p>
          <a:p>
            <a:pPr marL="45720" indent="0">
              <a:buNone/>
            </a:pPr>
            <a:r>
              <a:rPr lang="en-SG" sz="3200" dirty="0">
                <a:solidFill>
                  <a:schemeClr val="tx2"/>
                </a:solidFill>
              </a:rPr>
              <a:t>Go to </a:t>
            </a:r>
            <a:r>
              <a:rPr lang="en-SG" sz="3200" dirty="0">
                <a:solidFill>
                  <a:schemeClr val="tx2"/>
                </a:solidFill>
                <a:hlinkClick r:id="rId2"/>
              </a:rPr>
              <a:t>www.menti.com</a:t>
            </a:r>
            <a:r>
              <a:rPr lang="en-SG" sz="3200" dirty="0">
                <a:solidFill>
                  <a:schemeClr val="tx2"/>
                </a:solidFill>
              </a:rPr>
              <a:t> &amp; use the code shown</a:t>
            </a:r>
            <a:endParaRPr lang="en-US" sz="3200" dirty="0">
              <a:solidFill>
                <a:schemeClr val="tx2"/>
              </a:solidFill>
            </a:endParaRPr>
          </a:p>
          <a:p>
            <a:pPr marL="45720" indent="0">
              <a:buNone/>
            </a:pPr>
            <a:endParaRPr lang="en-US" sz="3200" dirty="0">
              <a:solidFill>
                <a:schemeClr val="tx2"/>
              </a:solidFill>
            </a:endParaRPr>
          </a:p>
          <a:p>
            <a:pPr marL="45720" indent="0">
              <a:buNone/>
            </a:pPr>
            <a:endParaRPr lang="en-US" sz="3200" dirty="0">
              <a:solidFill>
                <a:schemeClr val="tx2"/>
              </a:solidFill>
            </a:endParaRPr>
          </a:p>
          <a:p>
            <a:pPr marL="45720" indent="0">
              <a:buNone/>
            </a:pPr>
            <a:endParaRPr lang="en-US" sz="3200" dirty="0">
              <a:solidFill>
                <a:schemeClr val="tx2"/>
              </a:solidFill>
            </a:endParaRPr>
          </a:p>
        </p:txBody>
      </p:sp>
    </p:spTree>
    <p:extLst>
      <p:ext uri="{BB962C8B-B14F-4D97-AF65-F5344CB8AC3E}">
        <p14:creationId xmlns:p14="http://schemas.microsoft.com/office/powerpoint/2010/main" val="145765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9144000" cy="664464"/>
          </a:xfrm>
        </p:spPr>
        <p:txBody>
          <a:bodyPr>
            <a:normAutofit/>
          </a:bodyPr>
          <a:lstStyle/>
          <a:p>
            <a:r>
              <a:rPr lang="en-US" sz="4000" b="1" dirty="0">
                <a:solidFill>
                  <a:srgbClr val="FF0000"/>
                </a:solidFill>
              </a:rPr>
              <a:t>D</a:t>
            </a:r>
            <a:r>
              <a:rPr lang="en-US" sz="4000" b="1" dirty="0"/>
              <a:t>evoted to </a:t>
            </a:r>
            <a:r>
              <a:rPr lang="en-US" sz="4000" b="1" dirty="0" smtClean="0"/>
              <a:t>prayer</a:t>
            </a:r>
            <a:endParaRPr lang="en-US" sz="4000" b="1" dirty="0"/>
          </a:p>
        </p:txBody>
      </p:sp>
      <p:sp>
        <p:nvSpPr>
          <p:cNvPr id="3" name="Content Placeholder 2"/>
          <p:cNvSpPr>
            <a:spLocks noGrp="1"/>
          </p:cNvSpPr>
          <p:nvPr>
            <p:ph idx="1"/>
          </p:nvPr>
        </p:nvSpPr>
        <p:spPr>
          <a:xfrm>
            <a:off x="1524000" y="1368116"/>
            <a:ext cx="9144000" cy="4876800"/>
          </a:xfrm>
        </p:spPr>
        <p:txBody>
          <a:bodyPr>
            <a:normAutofit/>
          </a:bodyPr>
          <a:lstStyle/>
          <a:p>
            <a:pPr>
              <a:buFont typeface="Wingdings" panose="05000000000000000000" pitchFamily="2" charset="2"/>
              <a:buChar char="U"/>
            </a:pPr>
            <a:r>
              <a:rPr lang="en-US" sz="3200" dirty="0" smtClean="0"/>
              <a:t> </a:t>
            </a:r>
            <a:r>
              <a:rPr lang="en-US" sz="3200" dirty="0">
                <a:solidFill>
                  <a:schemeClr val="tx2"/>
                </a:solidFill>
              </a:rPr>
              <a:t>T</a:t>
            </a:r>
            <a:r>
              <a:rPr lang="en-US" sz="3200" dirty="0" smtClean="0">
                <a:solidFill>
                  <a:schemeClr val="tx2"/>
                </a:solidFill>
              </a:rPr>
              <a:t>hey </a:t>
            </a:r>
            <a:r>
              <a:rPr lang="en-US" sz="3200" dirty="0">
                <a:solidFill>
                  <a:schemeClr val="tx2"/>
                </a:solidFill>
              </a:rPr>
              <a:t>devoted themselves to the </a:t>
            </a:r>
            <a:r>
              <a:rPr lang="en-US" sz="3200" dirty="0" smtClean="0">
                <a:solidFill>
                  <a:schemeClr val="tx2"/>
                </a:solidFill>
              </a:rPr>
              <a:t>prayers</a:t>
            </a:r>
          </a:p>
          <a:p>
            <a:pPr lvl="1">
              <a:buFont typeface="Wingdings" panose="05000000000000000000" pitchFamily="2" charset="2"/>
              <a:buChar char="§"/>
            </a:pPr>
            <a:r>
              <a:rPr lang="en-US" sz="3000" dirty="0" smtClean="0">
                <a:solidFill>
                  <a:schemeClr val="tx2"/>
                </a:solidFill>
              </a:rPr>
              <a:t>Disciples obeyed </a:t>
            </a:r>
            <a:r>
              <a:rPr lang="en-US" sz="3000" dirty="0">
                <a:solidFill>
                  <a:schemeClr val="tx2"/>
                </a:solidFill>
              </a:rPr>
              <a:t>Christ commandment not to depart Jerusalem; they </a:t>
            </a:r>
            <a:r>
              <a:rPr lang="en-US" sz="3000" dirty="0" smtClean="0">
                <a:solidFill>
                  <a:schemeClr val="tx2"/>
                </a:solidFill>
              </a:rPr>
              <a:t>prayed in one accord (Ac </a:t>
            </a:r>
            <a:r>
              <a:rPr lang="en-US" sz="3000" dirty="0">
                <a:solidFill>
                  <a:schemeClr val="tx2"/>
                </a:solidFill>
              </a:rPr>
              <a:t>1:14</a:t>
            </a:r>
            <a:r>
              <a:rPr lang="en-US" sz="3000" dirty="0" smtClean="0">
                <a:solidFill>
                  <a:schemeClr val="tx2"/>
                </a:solidFill>
              </a:rPr>
              <a:t>).</a:t>
            </a:r>
          </a:p>
          <a:p>
            <a:pPr lvl="1">
              <a:buFont typeface="Wingdings" panose="05000000000000000000" pitchFamily="2" charset="2"/>
              <a:buChar char="§"/>
            </a:pPr>
            <a:r>
              <a:rPr lang="en-US" sz="3000" dirty="0" smtClean="0">
                <a:solidFill>
                  <a:schemeClr val="tx2"/>
                </a:solidFill>
              </a:rPr>
              <a:t>When </a:t>
            </a:r>
            <a:r>
              <a:rPr lang="en-US" sz="3000" dirty="0">
                <a:solidFill>
                  <a:schemeClr val="tx2"/>
                </a:solidFill>
              </a:rPr>
              <a:t>under persecution, they cried out to God in one accord (Ac 4:24-30).  The Upper Room was shaken and they were filled with the Holy Spirit once again (Ac 4:31).</a:t>
            </a:r>
          </a:p>
          <a:p>
            <a:pPr lvl="1">
              <a:buFont typeface="Wingdings" panose="05000000000000000000" pitchFamily="2" charset="2"/>
              <a:buChar char="§"/>
            </a:pPr>
            <a:r>
              <a:rPr lang="en-US" sz="3000" dirty="0">
                <a:solidFill>
                  <a:schemeClr val="tx2"/>
                </a:solidFill>
              </a:rPr>
              <a:t>When Peter’s life was in danger, the church prayed for his release (Ac 12:12).</a:t>
            </a:r>
          </a:p>
          <a:p>
            <a:pPr lvl="1">
              <a:buFont typeface="Wingdings" panose="05000000000000000000" pitchFamily="2" charset="2"/>
              <a:buChar char="§"/>
            </a:pPr>
            <a:endParaRPr lang="en-SG" sz="3000" dirty="0" smtClean="0">
              <a:solidFill>
                <a:schemeClr val="tx2"/>
              </a:solidFill>
            </a:endParaRPr>
          </a:p>
          <a:p>
            <a:pPr>
              <a:buFont typeface="Wingdings" panose="05000000000000000000" pitchFamily="2" charset="2"/>
              <a:buChar char="U"/>
            </a:pPr>
            <a:endParaRPr lang="en-US" sz="3000" dirty="0">
              <a:solidFill>
                <a:schemeClr val="tx2"/>
              </a:solidFill>
            </a:endParaRPr>
          </a:p>
        </p:txBody>
      </p:sp>
    </p:spTree>
    <p:extLst>
      <p:ext uri="{BB962C8B-B14F-4D97-AF65-F5344CB8AC3E}">
        <p14:creationId xmlns:p14="http://schemas.microsoft.com/office/powerpoint/2010/main" val="335242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9144000" cy="664464"/>
          </a:xfrm>
        </p:spPr>
        <p:txBody>
          <a:bodyPr>
            <a:normAutofit/>
          </a:bodyPr>
          <a:lstStyle/>
          <a:p>
            <a:r>
              <a:rPr lang="en-US" sz="4000" b="1" dirty="0">
                <a:solidFill>
                  <a:srgbClr val="FF0000"/>
                </a:solidFill>
              </a:rPr>
              <a:t>D</a:t>
            </a:r>
            <a:r>
              <a:rPr lang="en-US" sz="4000" b="1" dirty="0"/>
              <a:t>evoted to </a:t>
            </a:r>
            <a:r>
              <a:rPr lang="en-US" sz="4000" b="1" dirty="0" smtClean="0"/>
              <a:t>prayer application</a:t>
            </a:r>
            <a:endParaRPr lang="en-US" sz="4000" b="1" dirty="0"/>
          </a:p>
        </p:txBody>
      </p:sp>
      <p:sp>
        <p:nvSpPr>
          <p:cNvPr id="3" name="Content Placeholder 2"/>
          <p:cNvSpPr>
            <a:spLocks noGrp="1"/>
          </p:cNvSpPr>
          <p:nvPr>
            <p:ph idx="1"/>
          </p:nvPr>
        </p:nvSpPr>
        <p:spPr>
          <a:xfrm>
            <a:off x="1524000" y="1366076"/>
            <a:ext cx="9144000" cy="4876800"/>
          </a:xfrm>
        </p:spPr>
        <p:txBody>
          <a:bodyPr>
            <a:normAutofit lnSpcReduction="10000"/>
          </a:bodyPr>
          <a:lstStyle/>
          <a:p>
            <a:pPr marL="45720" indent="0">
              <a:buNone/>
            </a:pPr>
            <a:r>
              <a:rPr lang="en-US" sz="3200" dirty="0">
                <a:solidFill>
                  <a:schemeClr val="tx2"/>
                </a:solidFill>
              </a:rPr>
              <a:t>Are we a house of prayer?  </a:t>
            </a:r>
            <a:endParaRPr lang="en-US" sz="3200" dirty="0" smtClean="0">
              <a:solidFill>
                <a:schemeClr val="tx2"/>
              </a:solidFill>
            </a:endParaRPr>
          </a:p>
          <a:p>
            <a:pPr marL="45720" indent="0">
              <a:buNone/>
            </a:pPr>
            <a:r>
              <a:rPr lang="en-US" sz="3200" dirty="0" smtClean="0">
                <a:solidFill>
                  <a:schemeClr val="tx2"/>
                </a:solidFill>
              </a:rPr>
              <a:t>What </a:t>
            </a:r>
            <a:r>
              <a:rPr lang="en-US" sz="3200" dirty="0">
                <a:solidFill>
                  <a:schemeClr val="tx2"/>
                </a:solidFill>
              </a:rPr>
              <a:t>is keeping me from coming to P&amp;P? </a:t>
            </a:r>
            <a:endParaRPr lang="en-SG" sz="3200" dirty="0">
              <a:solidFill>
                <a:schemeClr val="tx2"/>
              </a:solidFill>
            </a:endParaRPr>
          </a:p>
          <a:p>
            <a:pPr marL="45720" indent="0">
              <a:buNone/>
            </a:pPr>
            <a:r>
              <a:rPr lang="en-US" sz="3200" dirty="0" smtClean="0">
                <a:solidFill>
                  <a:schemeClr val="tx2"/>
                </a:solidFill>
              </a:rPr>
              <a:t>“Again </a:t>
            </a:r>
            <a:r>
              <a:rPr lang="en-US" sz="3200" dirty="0">
                <a:solidFill>
                  <a:schemeClr val="tx2"/>
                </a:solidFill>
              </a:rPr>
              <a:t>I say to you, if two of you agree on earth about anything they ask, it will be done for them by my Father in heaven. </a:t>
            </a:r>
            <a:r>
              <a:rPr lang="en-US" sz="3200" b="1" baseline="30000" dirty="0">
                <a:solidFill>
                  <a:schemeClr val="tx2"/>
                </a:solidFill>
              </a:rPr>
              <a:t> </a:t>
            </a:r>
            <a:r>
              <a:rPr lang="en-US" sz="3200" dirty="0">
                <a:solidFill>
                  <a:schemeClr val="tx2"/>
                </a:solidFill>
              </a:rPr>
              <a:t>For where two or </a:t>
            </a:r>
            <a:r>
              <a:rPr lang="en-US" sz="3200" dirty="0" smtClean="0">
                <a:solidFill>
                  <a:schemeClr val="tx2"/>
                </a:solidFill>
              </a:rPr>
              <a:t>three are</a:t>
            </a:r>
            <a:r>
              <a:rPr lang="en-US" sz="3200" dirty="0">
                <a:solidFill>
                  <a:schemeClr val="tx2"/>
                </a:solidFill>
              </a:rPr>
              <a:t> gathered in my name, there am I among them</a:t>
            </a:r>
            <a:r>
              <a:rPr lang="en-US" sz="3200" dirty="0" smtClean="0">
                <a:solidFill>
                  <a:schemeClr val="tx2"/>
                </a:solidFill>
              </a:rPr>
              <a:t>.” 						Mt 18:19-20 ESV</a:t>
            </a:r>
          </a:p>
          <a:p>
            <a:pPr marL="45720" indent="0">
              <a:buNone/>
            </a:pPr>
            <a:endParaRPr lang="en-US" sz="3200" dirty="0" smtClean="0">
              <a:solidFill>
                <a:schemeClr val="tx2"/>
              </a:solidFill>
            </a:endParaRPr>
          </a:p>
          <a:p>
            <a:pPr marL="45720" indent="0">
              <a:buNone/>
            </a:pPr>
            <a:r>
              <a:rPr lang="en-SG" sz="3200" dirty="0">
                <a:solidFill>
                  <a:schemeClr val="tx2"/>
                </a:solidFill>
              </a:rPr>
              <a:t>Go to </a:t>
            </a:r>
            <a:r>
              <a:rPr lang="en-SG" sz="3200" dirty="0">
                <a:solidFill>
                  <a:schemeClr val="tx2"/>
                </a:solidFill>
                <a:hlinkClick r:id="rId2"/>
              </a:rPr>
              <a:t>www.menti.com</a:t>
            </a:r>
            <a:r>
              <a:rPr lang="en-SG" sz="3200" dirty="0">
                <a:solidFill>
                  <a:schemeClr val="tx2"/>
                </a:solidFill>
              </a:rPr>
              <a:t> &amp; use the code </a:t>
            </a:r>
            <a:r>
              <a:rPr lang="en-SG" sz="3200" dirty="0" smtClean="0">
                <a:solidFill>
                  <a:schemeClr val="tx2"/>
                </a:solidFill>
              </a:rPr>
              <a:t>shown</a:t>
            </a:r>
            <a:endParaRPr lang="en-US" sz="3200" dirty="0">
              <a:solidFill>
                <a:schemeClr val="tx2"/>
              </a:solidFill>
            </a:endParaRPr>
          </a:p>
          <a:p>
            <a:pPr marL="45720" indent="0">
              <a:buNone/>
            </a:pPr>
            <a:endParaRPr lang="en-US" sz="3200" dirty="0">
              <a:solidFill>
                <a:schemeClr val="tx2"/>
              </a:solidFill>
            </a:endParaRPr>
          </a:p>
        </p:txBody>
      </p:sp>
    </p:spTree>
    <p:extLst>
      <p:ext uri="{BB962C8B-B14F-4D97-AF65-F5344CB8AC3E}">
        <p14:creationId xmlns:p14="http://schemas.microsoft.com/office/powerpoint/2010/main" val="180262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9144000" cy="664464"/>
          </a:xfrm>
        </p:spPr>
        <p:txBody>
          <a:bodyPr>
            <a:normAutofit/>
          </a:bodyPr>
          <a:lstStyle/>
          <a:p>
            <a:r>
              <a:rPr lang="en-US" b="1" dirty="0"/>
              <a:t>Five key characteristics of the early church </a:t>
            </a:r>
            <a:endParaRPr lang="en-US" dirty="0"/>
          </a:p>
        </p:txBody>
      </p:sp>
      <p:sp>
        <p:nvSpPr>
          <p:cNvPr id="3" name="Content Placeholder 2"/>
          <p:cNvSpPr>
            <a:spLocks noGrp="1"/>
          </p:cNvSpPr>
          <p:nvPr>
            <p:ph idx="1"/>
          </p:nvPr>
        </p:nvSpPr>
        <p:spPr>
          <a:xfrm>
            <a:off x="1524000" y="1694688"/>
            <a:ext cx="9802368" cy="4876800"/>
          </a:xfrm>
        </p:spPr>
        <p:txBody>
          <a:bodyPr>
            <a:normAutofit/>
          </a:bodyPr>
          <a:lstStyle/>
          <a:p>
            <a:pPr marL="45720" indent="0">
              <a:buNone/>
            </a:pPr>
            <a:r>
              <a:rPr lang="en-US" sz="3200" b="1" dirty="0">
                <a:solidFill>
                  <a:srgbClr val="FF0000"/>
                </a:solidFill>
              </a:rPr>
              <a:t>S</a:t>
            </a:r>
            <a:r>
              <a:rPr lang="en-US" sz="3200" dirty="0">
                <a:solidFill>
                  <a:schemeClr val="tx2"/>
                </a:solidFill>
              </a:rPr>
              <a:t>pirit-filled (Ac 2:3-4, 33, 38)</a:t>
            </a:r>
          </a:p>
          <a:p>
            <a:pPr marL="45720" indent="0">
              <a:buNone/>
            </a:pPr>
            <a:r>
              <a:rPr lang="en-US" sz="3200" b="1" dirty="0">
                <a:solidFill>
                  <a:srgbClr val="FF0000"/>
                </a:solidFill>
              </a:rPr>
              <a:t>W</a:t>
            </a:r>
            <a:r>
              <a:rPr lang="en-US" sz="3200" dirty="0">
                <a:solidFill>
                  <a:schemeClr val="tx2"/>
                </a:solidFill>
              </a:rPr>
              <a:t>ord-</a:t>
            </a:r>
            <a:r>
              <a:rPr lang="en-US" sz="3200" dirty="0" err="1">
                <a:solidFill>
                  <a:schemeClr val="tx2"/>
                </a:solidFill>
              </a:rPr>
              <a:t>centred</a:t>
            </a:r>
            <a:r>
              <a:rPr lang="en-US" sz="3200" dirty="0">
                <a:solidFill>
                  <a:schemeClr val="tx2"/>
                </a:solidFill>
              </a:rPr>
              <a:t> (Ac 2:42)</a:t>
            </a:r>
          </a:p>
          <a:p>
            <a:pPr marL="45720" indent="0">
              <a:buNone/>
            </a:pPr>
            <a:r>
              <a:rPr lang="en-US" sz="3200" b="1" dirty="0">
                <a:solidFill>
                  <a:srgbClr val="FF0000"/>
                </a:solidFill>
              </a:rPr>
              <a:t>O</a:t>
            </a:r>
            <a:r>
              <a:rPr lang="en-US" sz="3200" dirty="0">
                <a:solidFill>
                  <a:schemeClr val="tx2"/>
                </a:solidFill>
              </a:rPr>
              <a:t>utreach-focused (Act 2:47)</a:t>
            </a:r>
          </a:p>
          <a:p>
            <a:pPr marL="45720" indent="0">
              <a:buNone/>
            </a:pPr>
            <a:r>
              <a:rPr lang="en-US" sz="3200" b="1" dirty="0">
                <a:solidFill>
                  <a:srgbClr val="FF0000"/>
                </a:solidFill>
              </a:rPr>
              <a:t>R</a:t>
            </a:r>
            <a:r>
              <a:rPr lang="en-US" sz="3200" dirty="0">
                <a:solidFill>
                  <a:schemeClr val="tx2"/>
                </a:solidFill>
              </a:rPr>
              <a:t>elational (Ac 2:42, 44-45)</a:t>
            </a:r>
          </a:p>
          <a:p>
            <a:pPr marL="45720" indent="0">
              <a:buNone/>
            </a:pPr>
            <a:r>
              <a:rPr lang="en-US" sz="3200" b="1" dirty="0" smtClean="0">
                <a:solidFill>
                  <a:srgbClr val="FF0000"/>
                </a:solidFill>
              </a:rPr>
              <a:t>D</a:t>
            </a:r>
            <a:r>
              <a:rPr lang="en-US" sz="3200" dirty="0" smtClean="0">
                <a:solidFill>
                  <a:schemeClr val="tx2"/>
                </a:solidFill>
              </a:rPr>
              <a:t>evoted to Prayer </a:t>
            </a:r>
            <a:r>
              <a:rPr lang="en-US" sz="3200" dirty="0">
                <a:solidFill>
                  <a:schemeClr val="tx2"/>
                </a:solidFill>
              </a:rPr>
              <a:t>(Ac 2:42)</a:t>
            </a:r>
          </a:p>
          <a:p>
            <a:pPr marL="45720" indent="0">
              <a:buNone/>
            </a:pPr>
            <a:endParaRPr lang="en-US" sz="3200" dirty="0"/>
          </a:p>
        </p:txBody>
      </p:sp>
      <p:pic>
        <p:nvPicPr>
          <p:cNvPr id="5" name="Picture 4"/>
          <p:cNvPicPr>
            <a:picLocks noChangeAspect="1"/>
          </p:cNvPicPr>
          <p:nvPr/>
        </p:nvPicPr>
        <p:blipFill>
          <a:blip r:embed="rId2"/>
          <a:stretch>
            <a:fillRect/>
          </a:stretch>
        </p:blipFill>
        <p:spPr>
          <a:xfrm>
            <a:off x="7191756" y="1694688"/>
            <a:ext cx="4263498" cy="3084576"/>
          </a:xfrm>
          <a:prstGeom prst="rect">
            <a:avLst/>
          </a:prstGeom>
        </p:spPr>
      </p:pic>
    </p:spTree>
    <p:extLst>
      <p:ext uri="{BB962C8B-B14F-4D97-AF65-F5344CB8AC3E}">
        <p14:creationId xmlns:p14="http://schemas.microsoft.com/office/powerpoint/2010/main" val="403493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Birth of the new testament church</a:t>
            </a:r>
            <a:endParaRPr lang="en-US" sz="4000" b="1" dirty="0"/>
          </a:p>
        </p:txBody>
      </p:sp>
      <p:sp>
        <p:nvSpPr>
          <p:cNvPr id="3" name="Content Placeholder 2"/>
          <p:cNvSpPr>
            <a:spLocks noGrp="1"/>
          </p:cNvSpPr>
          <p:nvPr>
            <p:ph idx="1"/>
          </p:nvPr>
        </p:nvSpPr>
        <p:spPr/>
        <p:txBody>
          <a:bodyPr>
            <a:normAutofit/>
          </a:bodyPr>
          <a:lstStyle/>
          <a:p>
            <a:pPr marL="45720" indent="0">
              <a:buNone/>
            </a:pPr>
            <a:r>
              <a:rPr lang="en-US" sz="3200" dirty="0" smtClean="0">
                <a:solidFill>
                  <a:schemeClr val="tx2"/>
                </a:solidFill>
              </a:rPr>
              <a:t>“</a:t>
            </a:r>
            <a:r>
              <a:rPr lang="en-US" sz="3200" dirty="0">
                <a:solidFill>
                  <a:schemeClr val="tx2"/>
                </a:solidFill>
              </a:rPr>
              <a:t>Truly, truly, I say to you, whoever believes in me will also do the works that I do; and greater works than these will he do, because I am going to the Father.” </a:t>
            </a:r>
            <a:r>
              <a:rPr lang="en-US" sz="3200" dirty="0" smtClean="0">
                <a:solidFill>
                  <a:schemeClr val="tx2"/>
                </a:solidFill>
              </a:rPr>
              <a:t>  							</a:t>
            </a:r>
            <a:r>
              <a:rPr lang="en-US" sz="3200" dirty="0" err="1" smtClean="0">
                <a:solidFill>
                  <a:schemeClr val="tx2"/>
                </a:solidFill>
              </a:rPr>
              <a:t>Jn</a:t>
            </a:r>
            <a:r>
              <a:rPr lang="en-US" sz="3200" dirty="0" smtClean="0">
                <a:solidFill>
                  <a:schemeClr val="tx2"/>
                </a:solidFill>
              </a:rPr>
              <a:t> </a:t>
            </a:r>
            <a:r>
              <a:rPr lang="en-US" sz="3200" dirty="0">
                <a:solidFill>
                  <a:schemeClr val="tx2"/>
                </a:solidFill>
              </a:rPr>
              <a:t>14:12 ESV</a:t>
            </a:r>
          </a:p>
          <a:p>
            <a:pPr marL="45720" indent="0">
              <a:buNone/>
            </a:pPr>
            <a:endParaRPr lang="en-US" sz="3200" dirty="0"/>
          </a:p>
        </p:txBody>
      </p:sp>
      <p:pic>
        <p:nvPicPr>
          <p:cNvPr id="4" name="Picture 3"/>
          <p:cNvPicPr>
            <a:picLocks noChangeAspect="1"/>
          </p:cNvPicPr>
          <p:nvPr/>
        </p:nvPicPr>
        <p:blipFill>
          <a:blip r:embed="rId2"/>
          <a:stretch>
            <a:fillRect/>
          </a:stretch>
        </p:blipFill>
        <p:spPr>
          <a:xfrm>
            <a:off x="1622159" y="3943350"/>
            <a:ext cx="9045841" cy="2441640"/>
          </a:xfrm>
          <a:prstGeom prst="rect">
            <a:avLst/>
          </a:prstGeom>
        </p:spPr>
      </p:pic>
    </p:spTree>
    <p:extLst>
      <p:ext uri="{BB962C8B-B14F-4D97-AF65-F5344CB8AC3E}">
        <p14:creationId xmlns:p14="http://schemas.microsoft.com/office/powerpoint/2010/main" val="370740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9144000" cy="664464"/>
          </a:xfrm>
        </p:spPr>
        <p:txBody>
          <a:bodyPr>
            <a:normAutofit/>
          </a:bodyPr>
          <a:lstStyle/>
          <a:p>
            <a:r>
              <a:rPr lang="en-US" sz="4000" b="1" dirty="0" smtClean="0"/>
              <a:t>Acts 2:42-47 </a:t>
            </a:r>
            <a:r>
              <a:rPr lang="en-US" sz="4000" b="1" dirty="0" err="1" smtClean="0"/>
              <a:t>esv</a:t>
            </a:r>
            <a:endParaRPr lang="en-US" sz="4000" b="1" dirty="0"/>
          </a:p>
        </p:txBody>
      </p:sp>
      <p:sp>
        <p:nvSpPr>
          <p:cNvPr id="3" name="Content Placeholder 2"/>
          <p:cNvSpPr>
            <a:spLocks noGrp="1"/>
          </p:cNvSpPr>
          <p:nvPr>
            <p:ph idx="1"/>
          </p:nvPr>
        </p:nvSpPr>
        <p:spPr>
          <a:xfrm>
            <a:off x="1524000" y="1121664"/>
            <a:ext cx="9460992" cy="5449824"/>
          </a:xfrm>
        </p:spPr>
        <p:txBody>
          <a:bodyPr>
            <a:normAutofit lnSpcReduction="10000"/>
          </a:bodyPr>
          <a:lstStyle/>
          <a:p>
            <a:pPr marL="45720" indent="0" algn="just">
              <a:buNone/>
            </a:pPr>
            <a:r>
              <a:rPr lang="en-US" sz="3200" b="1" baseline="30000" dirty="0" smtClean="0">
                <a:solidFill>
                  <a:schemeClr val="tx2"/>
                </a:solidFill>
              </a:rPr>
              <a:t>42</a:t>
            </a:r>
            <a:r>
              <a:rPr lang="en-US" sz="3200" dirty="0" smtClean="0">
                <a:solidFill>
                  <a:schemeClr val="tx2"/>
                </a:solidFill>
              </a:rPr>
              <a:t>And</a:t>
            </a:r>
            <a:r>
              <a:rPr lang="en-US" sz="3200" dirty="0">
                <a:solidFill>
                  <a:schemeClr val="tx2"/>
                </a:solidFill>
              </a:rPr>
              <a:t> they devoted themselves to the apostles' teaching and the fellowship, to the breaking of bread and the prayers. </a:t>
            </a:r>
            <a:r>
              <a:rPr lang="en-US" sz="3200" b="1" baseline="30000" dirty="0">
                <a:solidFill>
                  <a:schemeClr val="tx2"/>
                </a:solidFill>
              </a:rPr>
              <a:t>43 </a:t>
            </a:r>
            <a:r>
              <a:rPr lang="en-US" sz="3200" dirty="0">
                <a:solidFill>
                  <a:schemeClr val="tx2"/>
                </a:solidFill>
              </a:rPr>
              <a:t>And </a:t>
            </a:r>
            <a:r>
              <a:rPr lang="en-US" sz="3200" u="sng" dirty="0">
                <a:solidFill>
                  <a:schemeClr val="tx2"/>
                </a:solidFill>
              </a:rPr>
              <a:t>awe</a:t>
            </a:r>
            <a:r>
              <a:rPr lang="en-US" sz="3200" dirty="0">
                <a:solidFill>
                  <a:schemeClr val="tx2"/>
                </a:solidFill>
              </a:rPr>
              <a:t> came upon every soul, and many wonders and signs were being done through the apostles. </a:t>
            </a:r>
            <a:r>
              <a:rPr lang="en-US" sz="3200" b="1" baseline="30000" dirty="0">
                <a:solidFill>
                  <a:schemeClr val="tx2"/>
                </a:solidFill>
              </a:rPr>
              <a:t>44 </a:t>
            </a:r>
            <a:r>
              <a:rPr lang="en-US" sz="3200" dirty="0">
                <a:solidFill>
                  <a:schemeClr val="tx2"/>
                </a:solidFill>
              </a:rPr>
              <a:t>And all who believed were together and had all things in common. </a:t>
            </a:r>
            <a:r>
              <a:rPr lang="en-US" sz="3200" b="1" baseline="30000" dirty="0">
                <a:solidFill>
                  <a:schemeClr val="tx2"/>
                </a:solidFill>
              </a:rPr>
              <a:t>45 </a:t>
            </a:r>
            <a:r>
              <a:rPr lang="en-US" sz="3200" dirty="0">
                <a:solidFill>
                  <a:schemeClr val="tx2"/>
                </a:solidFill>
              </a:rPr>
              <a:t>And they were selling their possessions and belongings and distributing the proceeds to all, as any had need. </a:t>
            </a:r>
            <a:r>
              <a:rPr lang="en-US" sz="3200" b="1" baseline="30000" dirty="0">
                <a:solidFill>
                  <a:schemeClr val="tx2"/>
                </a:solidFill>
              </a:rPr>
              <a:t>46 </a:t>
            </a:r>
            <a:r>
              <a:rPr lang="en-US" sz="3200" dirty="0">
                <a:solidFill>
                  <a:schemeClr val="tx2"/>
                </a:solidFill>
              </a:rPr>
              <a:t>And day by day, attending the temple together and breaking bread in their homes, they received their food with </a:t>
            </a:r>
            <a:r>
              <a:rPr lang="en-US" sz="3200" u="sng" dirty="0">
                <a:solidFill>
                  <a:schemeClr val="tx2"/>
                </a:solidFill>
              </a:rPr>
              <a:t>glad</a:t>
            </a:r>
            <a:r>
              <a:rPr lang="en-US" sz="3200" dirty="0">
                <a:solidFill>
                  <a:schemeClr val="tx2"/>
                </a:solidFill>
              </a:rPr>
              <a:t> and </a:t>
            </a:r>
            <a:r>
              <a:rPr lang="en-US" sz="3200" u="sng" dirty="0" smtClean="0">
                <a:solidFill>
                  <a:schemeClr val="tx2"/>
                </a:solidFill>
              </a:rPr>
              <a:t>generous</a:t>
            </a:r>
            <a:r>
              <a:rPr lang="en-US" sz="3200" dirty="0" smtClean="0">
                <a:solidFill>
                  <a:schemeClr val="tx2"/>
                </a:solidFill>
              </a:rPr>
              <a:t> hearts</a:t>
            </a:r>
            <a:r>
              <a:rPr lang="en-US" sz="3200" dirty="0">
                <a:solidFill>
                  <a:schemeClr val="tx2"/>
                </a:solidFill>
              </a:rPr>
              <a:t>, </a:t>
            </a:r>
            <a:r>
              <a:rPr lang="en-US" sz="3200" b="1" baseline="30000" dirty="0">
                <a:solidFill>
                  <a:schemeClr val="tx2"/>
                </a:solidFill>
              </a:rPr>
              <a:t>47 </a:t>
            </a:r>
            <a:r>
              <a:rPr lang="en-US" sz="3200" u="sng" dirty="0">
                <a:solidFill>
                  <a:schemeClr val="tx2"/>
                </a:solidFill>
              </a:rPr>
              <a:t>praising</a:t>
            </a:r>
            <a:r>
              <a:rPr lang="en-US" sz="3200" dirty="0">
                <a:solidFill>
                  <a:schemeClr val="tx2"/>
                </a:solidFill>
              </a:rPr>
              <a:t> God and having favor with all the people. And the Lord added to their number day by day those who were </a:t>
            </a:r>
            <a:r>
              <a:rPr lang="en-US" sz="3200" b="1" dirty="0">
                <a:solidFill>
                  <a:schemeClr val="accent5">
                    <a:lumMod val="50000"/>
                  </a:schemeClr>
                </a:solidFill>
              </a:rPr>
              <a:t>being saved</a:t>
            </a:r>
            <a:r>
              <a:rPr lang="en-US" sz="3200" dirty="0">
                <a:solidFill>
                  <a:schemeClr val="tx2"/>
                </a:solidFill>
              </a:rPr>
              <a:t>.  </a:t>
            </a:r>
          </a:p>
          <a:p>
            <a:pPr marL="45720" indent="0">
              <a:buNone/>
            </a:pPr>
            <a:endParaRPr lang="en-US" sz="3200" dirty="0">
              <a:solidFill>
                <a:schemeClr val="tx2"/>
              </a:solidFill>
            </a:endParaRPr>
          </a:p>
        </p:txBody>
      </p:sp>
    </p:spTree>
    <p:extLst>
      <p:ext uri="{BB962C8B-B14F-4D97-AF65-F5344CB8AC3E}">
        <p14:creationId xmlns:p14="http://schemas.microsoft.com/office/powerpoint/2010/main" val="108061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9144000" cy="664464"/>
          </a:xfrm>
        </p:spPr>
        <p:txBody>
          <a:bodyPr>
            <a:normAutofit/>
          </a:bodyPr>
          <a:lstStyle/>
          <a:p>
            <a:r>
              <a:rPr lang="en-US" b="1" dirty="0"/>
              <a:t>Five key characteristics of the early church </a:t>
            </a:r>
            <a:endParaRPr lang="en-US" dirty="0"/>
          </a:p>
        </p:txBody>
      </p:sp>
      <p:sp>
        <p:nvSpPr>
          <p:cNvPr id="3" name="Content Placeholder 2"/>
          <p:cNvSpPr>
            <a:spLocks noGrp="1"/>
          </p:cNvSpPr>
          <p:nvPr>
            <p:ph idx="1"/>
          </p:nvPr>
        </p:nvSpPr>
        <p:spPr>
          <a:xfrm>
            <a:off x="1524000" y="1694688"/>
            <a:ext cx="9802368" cy="4876800"/>
          </a:xfrm>
        </p:spPr>
        <p:txBody>
          <a:bodyPr>
            <a:normAutofit/>
          </a:bodyPr>
          <a:lstStyle/>
          <a:p>
            <a:pPr marL="45720" indent="0">
              <a:buNone/>
            </a:pPr>
            <a:r>
              <a:rPr lang="en-US" sz="3200" b="1" dirty="0">
                <a:solidFill>
                  <a:srgbClr val="FF0000"/>
                </a:solidFill>
              </a:rPr>
              <a:t>S</a:t>
            </a:r>
            <a:r>
              <a:rPr lang="en-US" sz="3200" dirty="0">
                <a:solidFill>
                  <a:schemeClr val="tx2"/>
                </a:solidFill>
              </a:rPr>
              <a:t>pirit-filled (Ac 2:3-4, 33, 38)</a:t>
            </a:r>
          </a:p>
          <a:p>
            <a:pPr marL="45720" indent="0">
              <a:buNone/>
            </a:pPr>
            <a:r>
              <a:rPr lang="en-US" sz="3200" b="1" dirty="0">
                <a:solidFill>
                  <a:srgbClr val="FF0000"/>
                </a:solidFill>
              </a:rPr>
              <a:t>W</a:t>
            </a:r>
            <a:r>
              <a:rPr lang="en-US" sz="3200" dirty="0">
                <a:solidFill>
                  <a:schemeClr val="tx2"/>
                </a:solidFill>
              </a:rPr>
              <a:t>ord-</a:t>
            </a:r>
            <a:r>
              <a:rPr lang="en-US" sz="3200" dirty="0" err="1">
                <a:solidFill>
                  <a:schemeClr val="tx2"/>
                </a:solidFill>
              </a:rPr>
              <a:t>centred</a:t>
            </a:r>
            <a:r>
              <a:rPr lang="en-US" sz="3200" dirty="0">
                <a:solidFill>
                  <a:schemeClr val="tx2"/>
                </a:solidFill>
              </a:rPr>
              <a:t> (Ac 2:42)</a:t>
            </a:r>
          </a:p>
          <a:p>
            <a:pPr marL="45720" indent="0">
              <a:buNone/>
            </a:pPr>
            <a:r>
              <a:rPr lang="en-US" sz="3200" b="1" dirty="0">
                <a:solidFill>
                  <a:srgbClr val="FF0000"/>
                </a:solidFill>
              </a:rPr>
              <a:t>O</a:t>
            </a:r>
            <a:r>
              <a:rPr lang="en-US" sz="3200" dirty="0">
                <a:solidFill>
                  <a:schemeClr val="tx2"/>
                </a:solidFill>
              </a:rPr>
              <a:t>utreach-focused (Act 2:47)</a:t>
            </a:r>
          </a:p>
          <a:p>
            <a:pPr marL="45720" indent="0">
              <a:buNone/>
            </a:pPr>
            <a:r>
              <a:rPr lang="en-US" sz="3200" b="1" dirty="0">
                <a:solidFill>
                  <a:srgbClr val="FF0000"/>
                </a:solidFill>
              </a:rPr>
              <a:t>R</a:t>
            </a:r>
            <a:r>
              <a:rPr lang="en-US" sz="3200" dirty="0">
                <a:solidFill>
                  <a:schemeClr val="tx2"/>
                </a:solidFill>
              </a:rPr>
              <a:t>elational (Ac 2:42, 44-45)</a:t>
            </a:r>
          </a:p>
          <a:p>
            <a:pPr marL="45720" indent="0">
              <a:buNone/>
            </a:pPr>
            <a:r>
              <a:rPr lang="en-US" sz="3200" b="1" dirty="0" smtClean="0">
                <a:solidFill>
                  <a:srgbClr val="FF0000"/>
                </a:solidFill>
              </a:rPr>
              <a:t>D</a:t>
            </a:r>
            <a:r>
              <a:rPr lang="en-US" sz="3200" dirty="0" smtClean="0">
                <a:solidFill>
                  <a:schemeClr val="tx2"/>
                </a:solidFill>
              </a:rPr>
              <a:t>evoted to Prayer (</a:t>
            </a:r>
            <a:r>
              <a:rPr lang="en-US" sz="3200" dirty="0">
                <a:solidFill>
                  <a:schemeClr val="tx2"/>
                </a:solidFill>
              </a:rPr>
              <a:t>Ac 2:42)</a:t>
            </a:r>
          </a:p>
          <a:p>
            <a:pPr marL="45720" indent="0">
              <a:buNone/>
            </a:pPr>
            <a:endParaRPr lang="en-US" sz="3200" dirty="0"/>
          </a:p>
        </p:txBody>
      </p:sp>
      <p:pic>
        <p:nvPicPr>
          <p:cNvPr id="5" name="Picture 4"/>
          <p:cNvPicPr>
            <a:picLocks noChangeAspect="1"/>
          </p:cNvPicPr>
          <p:nvPr/>
        </p:nvPicPr>
        <p:blipFill>
          <a:blip r:embed="rId2"/>
          <a:stretch>
            <a:fillRect/>
          </a:stretch>
        </p:blipFill>
        <p:spPr>
          <a:xfrm>
            <a:off x="7191756" y="1694688"/>
            <a:ext cx="4263498" cy="3084576"/>
          </a:xfrm>
          <a:prstGeom prst="rect">
            <a:avLst/>
          </a:prstGeom>
        </p:spPr>
      </p:pic>
    </p:spTree>
    <p:extLst>
      <p:ext uri="{BB962C8B-B14F-4D97-AF65-F5344CB8AC3E}">
        <p14:creationId xmlns:p14="http://schemas.microsoft.com/office/powerpoint/2010/main" val="371171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9144000" cy="664464"/>
          </a:xfrm>
        </p:spPr>
        <p:txBody>
          <a:bodyPr>
            <a:normAutofit/>
          </a:bodyPr>
          <a:lstStyle/>
          <a:p>
            <a:r>
              <a:rPr lang="en-US" sz="4000" b="1" dirty="0">
                <a:solidFill>
                  <a:srgbClr val="FF0000"/>
                </a:solidFill>
              </a:rPr>
              <a:t>S</a:t>
            </a:r>
            <a:r>
              <a:rPr lang="en-US" sz="4000" b="1" dirty="0"/>
              <a:t>pirit-filled</a:t>
            </a:r>
          </a:p>
        </p:txBody>
      </p:sp>
      <p:sp>
        <p:nvSpPr>
          <p:cNvPr id="3" name="Content Placeholder 2"/>
          <p:cNvSpPr>
            <a:spLocks noGrp="1"/>
          </p:cNvSpPr>
          <p:nvPr>
            <p:ph idx="1"/>
          </p:nvPr>
        </p:nvSpPr>
        <p:spPr>
          <a:xfrm>
            <a:off x="1524000" y="1694688"/>
            <a:ext cx="9144000" cy="4876800"/>
          </a:xfrm>
        </p:spPr>
        <p:txBody>
          <a:bodyPr>
            <a:normAutofit/>
          </a:bodyPr>
          <a:lstStyle/>
          <a:p>
            <a:pPr marL="45720" indent="0">
              <a:buNone/>
            </a:pPr>
            <a:r>
              <a:rPr lang="en-US" sz="3200" dirty="0" smtClean="0">
                <a:solidFill>
                  <a:schemeClr val="tx2"/>
                </a:solidFill>
              </a:rPr>
              <a:t>“But </a:t>
            </a:r>
            <a:r>
              <a:rPr lang="en-US" sz="3200" dirty="0">
                <a:solidFill>
                  <a:schemeClr val="tx2"/>
                </a:solidFill>
              </a:rPr>
              <a:t>you will receive power when the Holy Spirit has come upon you, and you will be my witnesses in Jerusalem and in all Judea and Samaria, and to the end of the earth.” </a:t>
            </a:r>
            <a:r>
              <a:rPr lang="en-US" sz="3200" dirty="0" smtClean="0">
                <a:solidFill>
                  <a:schemeClr val="tx2"/>
                </a:solidFill>
              </a:rPr>
              <a:t> 				Ac 1:8 ESV</a:t>
            </a:r>
            <a:endParaRPr lang="en-US" sz="3200" dirty="0">
              <a:solidFill>
                <a:schemeClr val="tx2"/>
              </a:solidFill>
            </a:endParaRPr>
          </a:p>
        </p:txBody>
      </p:sp>
    </p:spTree>
    <p:extLst>
      <p:ext uri="{BB962C8B-B14F-4D97-AF65-F5344CB8AC3E}">
        <p14:creationId xmlns:p14="http://schemas.microsoft.com/office/powerpoint/2010/main" val="364958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32812" y="0"/>
            <a:ext cx="3125787" cy="658368"/>
          </a:xfrm>
        </p:spPr>
        <p:txBody>
          <a:bodyPr>
            <a:normAutofit/>
          </a:bodyPr>
          <a:lstStyle/>
          <a:p>
            <a:r>
              <a:rPr lang="en-US" sz="4000" b="1" dirty="0">
                <a:solidFill>
                  <a:srgbClr val="FF0000"/>
                </a:solidFill>
              </a:rPr>
              <a:t>S</a:t>
            </a:r>
            <a:r>
              <a:rPr lang="en-US" sz="4000" b="1" dirty="0"/>
              <a:t>pirit-filled</a:t>
            </a:r>
            <a:endParaRPr lang="en-US" sz="4000" dirty="0"/>
          </a:p>
        </p:txBody>
      </p:sp>
      <p:pic>
        <p:nvPicPr>
          <p:cNvPr id="4" name="Picture Placeholder 3"/>
          <p:cNvPicPr>
            <a:picLocks noGrp="1" noChangeAspect="1"/>
          </p:cNvPicPr>
          <p:nvPr>
            <p:ph type="pic" idx="1"/>
          </p:nvPr>
        </p:nvPicPr>
        <p:blipFill>
          <a:blip r:embed="rId2"/>
          <a:srcRect t="16732" b="16732"/>
          <a:stretch>
            <a:fillRect/>
          </a:stretch>
        </p:blipFill>
        <p:spPr>
          <a:prstGeom prst="rect">
            <a:avLst/>
          </a:prstGeom>
        </p:spPr>
      </p:pic>
      <p:sp>
        <p:nvSpPr>
          <p:cNvPr id="3" name="Text Placeholder 2"/>
          <p:cNvSpPr>
            <a:spLocks noGrp="1"/>
          </p:cNvSpPr>
          <p:nvPr>
            <p:ph type="body" sz="half" idx="2"/>
          </p:nvPr>
        </p:nvSpPr>
        <p:spPr>
          <a:xfrm>
            <a:off x="8241792" y="853440"/>
            <a:ext cx="3779519" cy="5318761"/>
          </a:xfrm>
        </p:spPr>
        <p:txBody>
          <a:bodyPr>
            <a:normAutofit/>
          </a:bodyPr>
          <a:lstStyle/>
          <a:p>
            <a:r>
              <a:rPr lang="en-SG" sz="3200" u="sng" dirty="0" smtClean="0"/>
              <a:t>JERUSALEM</a:t>
            </a:r>
          </a:p>
          <a:p>
            <a:r>
              <a:rPr lang="en-US" sz="3200" dirty="0"/>
              <a:t>They were all filled with the Holy Spirit and began to speak in other tongues as the Spirit gave them utterance … telling in our own tongues the mighty works of God.  Ac 2:4,11 </a:t>
            </a:r>
          </a:p>
          <a:p>
            <a:endParaRPr lang="en-US" dirty="0"/>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601298" y="5113898"/>
              <a:ext cx="959760" cy="11160"/>
            </p14:xfrm>
          </p:contentPart>
        </mc:Choice>
        <mc:Fallback xmlns="">
          <p:pic>
            <p:nvPicPr>
              <p:cNvPr id="2" name="Ink 1"/>
              <p:cNvPicPr/>
              <p:nvPr/>
            </p:nvPicPr>
            <p:blipFill>
              <a:blip r:embed="rId4"/>
              <a:stretch>
                <a:fillRect/>
              </a:stretch>
            </p:blipFill>
            <p:spPr>
              <a:xfrm>
                <a:off x="3541178" y="4994018"/>
                <a:ext cx="1080000" cy="251280"/>
              </a:xfrm>
              <a:prstGeom prst="rect">
                <a:avLst/>
              </a:prstGeom>
            </p:spPr>
          </p:pic>
        </mc:Fallback>
      </mc:AlternateContent>
    </p:spTree>
    <p:extLst>
      <p:ext uri="{BB962C8B-B14F-4D97-AF65-F5344CB8AC3E}">
        <p14:creationId xmlns:p14="http://schemas.microsoft.com/office/powerpoint/2010/main" val="25661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35280"/>
            <a:ext cx="9144000" cy="664464"/>
          </a:xfrm>
        </p:spPr>
        <p:txBody>
          <a:bodyPr>
            <a:normAutofit/>
          </a:bodyPr>
          <a:lstStyle/>
          <a:p>
            <a:r>
              <a:rPr lang="en-US" sz="4000" b="1" dirty="0" smtClean="0"/>
              <a:t>IMPACT ON THE DAY OF PENTECOST</a:t>
            </a:r>
            <a:endParaRPr lang="en-US" sz="4000" dirty="0"/>
          </a:p>
        </p:txBody>
      </p:sp>
      <p:pic>
        <p:nvPicPr>
          <p:cNvPr id="4" name="Content Placeholder 3"/>
          <p:cNvPicPr>
            <a:picLocks noGrp="1" noChangeAspect="1"/>
          </p:cNvPicPr>
          <p:nvPr>
            <p:ph idx="1"/>
          </p:nvPr>
        </p:nvPicPr>
        <p:blipFill>
          <a:blip r:embed="rId2"/>
          <a:stretch>
            <a:fillRect/>
          </a:stretch>
        </p:blipFill>
        <p:spPr>
          <a:xfrm>
            <a:off x="1524000" y="1101518"/>
            <a:ext cx="8446863" cy="5470732"/>
          </a:xfrm>
          <a:prstGeom prst="rect">
            <a:avLst/>
          </a:prstGeom>
        </p:spPr>
      </p:pic>
    </p:spTree>
    <p:extLst>
      <p:ext uri="{BB962C8B-B14F-4D97-AF65-F5344CB8AC3E}">
        <p14:creationId xmlns:p14="http://schemas.microsoft.com/office/powerpoint/2010/main" val="398734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32812" y="0"/>
            <a:ext cx="3125787" cy="658368"/>
          </a:xfrm>
        </p:spPr>
        <p:txBody>
          <a:bodyPr>
            <a:normAutofit/>
          </a:bodyPr>
          <a:lstStyle/>
          <a:p>
            <a:r>
              <a:rPr lang="en-US" sz="4000" b="1" dirty="0">
                <a:solidFill>
                  <a:srgbClr val="FF0000"/>
                </a:solidFill>
              </a:rPr>
              <a:t>S</a:t>
            </a:r>
            <a:r>
              <a:rPr lang="en-US" sz="4000" b="1" dirty="0"/>
              <a:t>pirit-filled</a:t>
            </a:r>
            <a:endParaRPr lang="en-US" sz="4000" dirty="0"/>
          </a:p>
        </p:txBody>
      </p:sp>
      <p:pic>
        <p:nvPicPr>
          <p:cNvPr id="4" name="Picture Placeholder 3"/>
          <p:cNvPicPr>
            <a:picLocks noGrp="1" noChangeAspect="1"/>
          </p:cNvPicPr>
          <p:nvPr>
            <p:ph type="pic" idx="1"/>
          </p:nvPr>
        </p:nvPicPr>
        <p:blipFill>
          <a:blip r:embed="rId2"/>
          <a:srcRect t="16732" b="16732"/>
          <a:stretch>
            <a:fillRect/>
          </a:stretch>
        </p:blipFill>
        <p:spPr>
          <a:prstGeom prst="rect">
            <a:avLst/>
          </a:prstGeom>
        </p:spPr>
      </p:pic>
      <p:sp>
        <p:nvSpPr>
          <p:cNvPr id="3" name="Text Placeholder 2"/>
          <p:cNvSpPr>
            <a:spLocks noGrp="1"/>
          </p:cNvSpPr>
          <p:nvPr>
            <p:ph type="body" sz="half" idx="2"/>
          </p:nvPr>
        </p:nvSpPr>
        <p:spPr>
          <a:xfrm>
            <a:off x="8302753" y="853440"/>
            <a:ext cx="3742944" cy="6004559"/>
          </a:xfrm>
        </p:spPr>
        <p:txBody>
          <a:bodyPr>
            <a:normAutofit/>
          </a:bodyPr>
          <a:lstStyle/>
          <a:p>
            <a:r>
              <a:rPr lang="en-SG" sz="3200" u="sng" dirty="0" smtClean="0"/>
              <a:t>SAMARIA</a:t>
            </a:r>
          </a:p>
          <a:p>
            <a:r>
              <a:rPr lang="en-US" sz="3200" dirty="0"/>
              <a:t>Peter and John … came down and prayed for them that they might receive the Holy Spirit … they laid their hands on them and they received the Holy </a:t>
            </a:r>
            <a:r>
              <a:rPr lang="en-US" sz="3200" dirty="0" smtClean="0"/>
              <a:t>Spirit.” </a:t>
            </a:r>
            <a:r>
              <a:rPr lang="en-US" sz="3200" dirty="0"/>
              <a:t>Ac </a:t>
            </a:r>
            <a:r>
              <a:rPr lang="en-US" sz="3200" dirty="0" smtClean="0"/>
              <a:t>8:15-17  </a:t>
            </a:r>
            <a:endParaRPr lang="en-US" sz="3200" dirty="0"/>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138338" y="3041018"/>
              <a:ext cx="858240" cy="18720"/>
            </p14:xfrm>
          </p:contentPart>
        </mc:Choice>
        <mc:Fallback xmlns="">
          <p:pic>
            <p:nvPicPr>
              <p:cNvPr id="2" name="Ink 1"/>
              <p:cNvPicPr/>
              <p:nvPr/>
            </p:nvPicPr>
            <p:blipFill>
              <a:blip r:embed="rId4"/>
              <a:stretch>
                <a:fillRect/>
              </a:stretch>
            </p:blipFill>
            <p:spPr>
              <a:xfrm>
                <a:off x="3078218" y="2921138"/>
                <a:ext cx="978480" cy="258480"/>
              </a:xfrm>
              <a:prstGeom prst="rect">
                <a:avLst/>
              </a:prstGeom>
            </p:spPr>
          </p:pic>
        </mc:Fallback>
      </mc:AlternateContent>
    </p:spTree>
    <p:extLst>
      <p:ext uri="{BB962C8B-B14F-4D97-AF65-F5344CB8AC3E}">
        <p14:creationId xmlns:p14="http://schemas.microsoft.com/office/powerpoint/2010/main" val="9827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Health Fitness 16x9">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 and fitness presentation (widescreen).potx" id="{ABFD658B-2256-413B-9244-0F977A0B2D12}" vid="{E4CB021D-C859-4C82-BDBB-2F2FACCF0D80}"/>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Health and fitness presentation (widescreen)</Template>
  <TotalTime>968</TotalTime>
  <Words>776</Words>
  <Application>Microsoft Office PowerPoint</Application>
  <PresentationFormat>Widescreen</PresentationFormat>
  <Paragraphs>117</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Wingdings</vt:lpstr>
      <vt:lpstr>Health Fitness 16x9</vt:lpstr>
      <vt:lpstr>The blessing of community</vt:lpstr>
      <vt:lpstr>Birth of the new testament church</vt:lpstr>
      <vt:lpstr>Birth of the new testament church</vt:lpstr>
      <vt:lpstr>Acts 2:42-47 esv</vt:lpstr>
      <vt:lpstr>Five key characteristics of the early church </vt:lpstr>
      <vt:lpstr>Spirit-filled</vt:lpstr>
      <vt:lpstr>Spirit-filled</vt:lpstr>
      <vt:lpstr>IMPACT ON THE DAY OF PENTECOST</vt:lpstr>
      <vt:lpstr>Spirit-filled</vt:lpstr>
      <vt:lpstr>Spirit-filled</vt:lpstr>
      <vt:lpstr>Spirit-filled application</vt:lpstr>
      <vt:lpstr>Word-centred</vt:lpstr>
      <vt:lpstr>Word-centred</vt:lpstr>
      <vt:lpstr>Word-centred</vt:lpstr>
      <vt:lpstr>Word-centred application</vt:lpstr>
      <vt:lpstr>outreach-focused</vt:lpstr>
      <vt:lpstr>outreach-focused</vt:lpstr>
      <vt:lpstr>outreach-focused</vt:lpstr>
      <vt:lpstr>outreach-focused application</vt:lpstr>
      <vt:lpstr>relational</vt:lpstr>
      <vt:lpstr>relational</vt:lpstr>
      <vt:lpstr>relational</vt:lpstr>
      <vt:lpstr>The power of togetherness</vt:lpstr>
      <vt:lpstr>MAIN BENEFITS OF HAVING AN ACTIVE SOCIAL LIFE</vt:lpstr>
      <vt:lpstr>Relational application</vt:lpstr>
      <vt:lpstr>Devoted to prayer</vt:lpstr>
      <vt:lpstr>Devoted to prayer application</vt:lpstr>
      <vt:lpstr>Five key characteristics of the early church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blessing of community</dc:title>
  <dc:creator>Ang Kheng San Cecil</dc:creator>
  <cp:lastModifiedBy>Ang Kheng San Cecil</cp:lastModifiedBy>
  <cp:revision>57</cp:revision>
  <dcterms:created xsi:type="dcterms:W3CDTF">2019-04-29T08:47:00Z</dcterms:created>
  <dcterms:modified xsi:type="dcterms:W3CDTF">2019-05-18T23:23:51Z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